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22"/>
  </p:notesMasterIdLst>
  <p:sldIdLst>
    <p:sldId id="273" r:id="rId2"/>
    <p:sldId id="275" r:id="rId3"/>
    <p:sldId id="305" r:id="rId4"/>
    <p:sldId id="329" r:id="rId5"/>
    <p:sldId id="330" r:id="rId6"/>
    <p:sldId id="307" r:id="rId7"/>
    <p:sldId id="309" r:id="rId8"/>
    <p:sldId id="323" r:id="rId9"/>
    <p:sldId id="308" r:id="rId10"/>
    <p:sldId id="338" r:id="rId11"/>
    <p:sldId id="342" r:id="rId12"/>
    <p:sldId id="335" r:id="rId13"/>
    <p:sldId id="339" r:id="rId14"/>
    <p:sldId id="340" r:id="rId15"/>
    <p:sldId id="334" r:id="rId16"/>
    <p:sldId id="319" r:id="rId17"/>
    <p:sldId id="322" r:id="rId18"/>
    <p:sldId id="328" r:id="rId19"/>
    <p:sldId id="320" r:id="rId20"/>
    <p:sldId id="318" r:id="rId21"/>
  </p:sldIdLst>
  <p:sldSz cx="12192000" cy="6858000"/>
  <p:notesSz cx="6858000" cy="9144000"/>
  <p:embeddedFontLst>
    <p:embeddedFont>
      <p:font typeface="210 구름고딕 070" panose="02020603020101020101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다솔 황" initials="다황" lastIdx="1" clrIdx="0">
    <p:extLst>
      <p:ext uri="{19B8F6BF-5375-455C-9EA6-DF929625EA0E}">
        <p15:presenceInfo xmlns:p15="http://schemas.microsoft.com/office/powerpoint/2012/main" userId="547da83e2eb53f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3333FF"/>
    <a:srgbClr val="F7D8CA"/>
    <a:srgbClr val="FF6600"/>
    <a:srgbClr val="92D050"/>
    <a:srgbClr val="BDE700"/>
    <a:srgbClr val="98AD3A"/>
    <a:srgbClr val="C8EA20"/>
    <a:srgbClr val="E6E6E6"/>
    <a:srgbClr val="1CD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92" autoAdjust="0"/>
    <p:restoredTop sz="68679" autoAdjust="0"/>
  </p:normalViewPr>
  <p:slideViewPr>
    <p:cSldViewPr snapToGrid="0">
      <p:cViewPr varScale="1">
        <p:scale>
          <a:sx n="52" d="100"/>
          <a:sy n="52" d="100"/>
        </p:scale>
        <p:origin x="384" y="66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267022320432211"/>
          <c:y val="6.8116044474730131E-2"/>
          <c:w val="0.52882180348931429"/>
          <c:h val="0.7932326553924714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사용률</c:v>
                </c:pt>
              </c:strCache>
            </c:strRef>
          </c:tx>
          <c:dPt>
            <c:idx val="0"/>
            <c:bubble3D val="0"/>
            <c:explosion val="27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784-4108-A42C-85322C0053D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84-4108-A42C-85322C0053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784-4108-A42C-85322C0053DD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784-4108-A42C-85322C0053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210 구름고딕 070" panose="02020603020101020101" pitchFamily="18" charset="-127"/>
                    <a:ea typeface="210 구름고딕 070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수어</c:v>
                </c:pt>
                <c:pt idx="1">
                  <c:v>구어</c:v>
                </c:pt>
                <c:pt idx="2">
                  <c:v>몸짓</c:v>
                </c:pt>
                <c:pt idx="3">
                  <c:v>필담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</c:v>
                </c:pt>
                <c:pt idx="1">
                  <c:v>15</c:v>
                </c:pt>
                <c:pt idx="2">
                  <c:v>10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784-4108-A42C-85322C0053D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579994237373"/>
          <c:y val="5.5777180345750646E-2"/>
          <c:w val="0.5023434289520049"/>
          <c:h val="0.8492395118837934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단위 %</c:v>
                </c:pt>
              </c:strCache>
            </c:strRef>
          </c:tx>
          <c:dPt>
            <c:idx val="0"/>
            <c:bubble3D val="0"/>
            <c:explosion val="15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3F-4448-8A78-5CBEAF08E54B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23F-4448-8A78-5CBEAF08E54B}"/>
              </c:ext>
            </c:extLst>
          </c:dPt>
          <c:dPt>
            <c:idx val="2"/>
            <c:bubble3D val="0"/>
            <c:explosion val="16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3F-4448-8A78-5CBEAF08E54B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23F-4448-8A78-5CBEAF08E54B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23F-4448-8A78-5CBEAF08E54B}"/>
              </c:ext>
            </c:extLst>
          </c:dPt>
          <c:dPt>
            <c:idx val="5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23F-4448-8A78-5CBEAF08E54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b="1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t>의료</a:t>
                    </a:r>
                  </a:p>
                  <a:p>
                    <a:fld id="{63446851-9E15-4958-82C3-C1E101234629}" type="VALUE">
                      <a:rPr lang="en-US" altLang="ko-KR" b="1" smtClean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3F-4448-8A78-5CBEAF08E54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t>일상생활</a:t>
                    </a:r>
                  </a:p>
                  <a:p>
                    <a:fld id="{10205E06-C66E-4F2D-B575-B3668857956F}" type="VALUE">
                      <a:rPr lang="en-US" altLang="ko-KR" smtClean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3F-4448-8A78-5CBEAF08E54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t>교육</a:t>
                    </a:r>
                  </a:p>
                  <a:p>
                    <a:fld id="{5AD46DD9-AE6D-42C9-A273-5F136A872433}" type="VALUE">
                      <a:rPr lang="en-US" altLang="ko-KR" smtClean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3F-4448-8A78-5CBEAF08E54B}"/>
                </c:ext>
              </c:extLst>
            </c:dLbl>
            <c:dLbl>
              <c:idx val="3"/>
              <c:layout>
                <c:manualLayout>
                  <c:x val="-9.8029816810832615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sz="1100" dirty="0">
                        <a:solidFill>
                          <a:schemeClr val="bg1"/>
                        </a:solidFill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t>직업</a:t>
                    </a:r>
                  </a:p>
                  <a:p>
                    <a:fld id="{F51394E7-09C2-48D1-9CF8-8701FBB91EB8}" type="VALUE">
                      <a:rPr lang="en-US" altLang="ko-KR" sz="1100" smtClean="0">
                        <a:solidFill>
                          <a:schemeClr val="bg1"/>
                        </a:solidFill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23F-4448-8A78-5CBEAF08E54B}"/>
                </c:ext>
              </c:extLst>
            </c:dLbl>
            <c:dLbl>
              <c:idx val="4"/>
              <c:layout>
                <c:manualLayout>
                  <c:x val="-1.176357801729987E-2"/>
                  <c:y val="-2.1752413854232305E-2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sz="1100" dirty="0">
                        <a:solidFill>
                          <a:schemeClr val="bg1"/>
                        </a:solidFill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t>법률</a:t>
                    </a:r>
                  </a:p>
                  <a:p>
                    <a:fld id="{4670BA4D-78F4-4D00-A4EA-07959CEF28F0}" type="VALUE">
                      <a:rPr lang="en-US" altLang="ko-KR" sz="1100" smtClean="0">
                        <a:solidFill>
                          <a:schemeClr val="bg1"/>
                        </a:solidFill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3F-4448-8A78-5CBEAF08E54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ko-KR" altLang="en-US" sz="11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t>기타</a:t>
                    </a:r>
                  </a:p>
                  <a:p>
                    <a:fld id="{5D4E387C-3D26-47C2-8168-3487EF54FC9B}" type="VALUE">
                      <a:rPr lang="en-US" altLang="ko-KR" sz="1100" smtClean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23F-4448-8A78-5CBEAF08E5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의료</c:v>
                </c:pt>
                <c:pt idx="1">
                  <c:v>일상생활</c:v>
                </c:pt>
                <c:pt idx="2">
                  <c:v>교육</c:v>
                </c:pt>
                <c:pt idx="3">
                  <c:v>직업</c:v>
                </c:pt>
                <c:pt idx="4">
                  <c:v>법률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38.9</c:v>
                </c:pt>
                <c:pt idx="1">
                  <c:v>29.7</c:v>
                </c:pt>
                <c:pt idx="2">
                  <c:v>9.1</c:v>
                </c:pt>
                <c:pt idx="3">
                  <c:v>7.7</c:v>
                </c:pt>
                <c:pt idx="4">
                  <c:v>4.3</c:v>
                </c:pt>
                <c:pt idx="5">
                  <c:v>10.3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3F-4448-8A78-5CBEAF08E54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4"/>
        <c:holeSize val="5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0.28569</cdr:x>
      <cdr:y>0.11784</cdr:y>
    </cdr:from>
    <cdr:to>
      <cdr:x>0.88918</cdr:x>
      <cdr:y>0.18968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255F4A3C-3DBD-422B-86E1-57790C9A16ED}"/>
            </a:ext>
          </a:extLst>
        </cdr:cNvPr>
        <cdr:cNvSpPr txBox="1"/>
      </cdr:nvSpPr>
      <cdr:spPr>
        <a:xfrm xmlns:a="http://schemas.openxmlformats.org/drawingml/2006/main">
          <a:off x="1793976" y="633085"/>
          <a:ext cx="3789588" cy="3859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 err="1">
              <a:latin typeface="210 구름고딕 070" panose="02020603020101020101" pitchFamily="18" charset="-127"/>
              <a:ea typeface="210 구름고딕 070" panose="02020603020101020101" pitchFamily="18" charset="-127"/>
            </a:rPr>
            <a:t>수어가</a:t>
          </a:r>
          <a:r>
            <a:rPr lang="ko-KR" altLang="en-US" sz="1400" dirty="0">
              <a:latin typeface="210 구름고딕 070" panose="02020603020101020101" pitchFamily="18" charset="-127"/>
              <a:ea typeface="210 구름고딕 070" panose="02020603020101020101" pitchFamily="18" charset="-127"/>
            </a:rPr>
            <a:t> 필요하다고 느끼는 영역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fld id="{3CDD69B5-CCBD-494D-8F8F-B3C986AC1D50}" type="datetimeFigureOut">
              <a:rPr lang="ko-KR" altLang="en-US" smtClean="0"/>
              <a:pPr/>
              <a:t>2018-12-14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fld id="{9BF2C180-D133-4CD5-A8F8-2E3D7A81308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구름고딕 070" panose="02020603020101020101" pitchFamily="18" charset="-127"/>
        <a:ea typeface="210 구름고딕 07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구름고딕 070" panose="02020603020101020101" pitchFamily="18" charset="-127"/>
        <a:ea typeface="210 구름고딕 07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구름고딕 070" panose="02020603020101020101" pitchFamily="18" charset="-127"/>
        <a:ea typeface="210 구름고딕 07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구름고딕 070" panose="02020603020101020101" pitchFamily="18" charset="-127"/>
        <a:ea typeface="210 구름고딕 07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구름고딕 070" panose="02020603020101020101" pitchFamily="18" charset="-127"/>
        <a:ea typeface="210 구름고딕 07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종합설계개요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관련연구및</a:t>
            </a:r>
            <a:r>
              <a:rPr lang="ko-KR" altLang="en-US" dirty="0"/>
              <a:t> 사례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시스템수행시나리오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시스템구성도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개발 환경 및 개발 방법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업무분담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종합설계 수행 일정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필요기술 및 참고문헌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번 시스템 예상화면 및 시나리오 </a:t>
            </a:r>
            <a:r>
              <a:rPr lang="en-US" altLang="ko-KR" dirty="0"/>
              <a:t>-&gt; </a:t>
            </a:r>
            <a:r>
              <a:rPr lang="ko-KR" altLang="en-US" dirty="0"/>
              <a:t>시스템수행시나리오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ko-KR" altLang="en-US" dirty="0"/>
              <a:t>번 시스템구성도 및 개발환경 </a:t>
            </a:r>
            <a:r>
              <a:rPr lang="en-US" altLang="ko-KR" dirty="0"/>
              <a:t>-&gt; </a:t>
            </a:r>
            <a:r>
              <a:rPr lang="ko-KR" altLang="en-US" dirty="0"/>
              <a:t>시스템구성도 </a:t>
            </a:r>
            <a:r>
              <a:rPr lang="en-US" altLang="ko-KR" dirty="0"/>
              <a:t>/ </a:t>
            </a:r>
            <a:r>
              <a:rPr lang="ko-KR" altLang="en-US" dirty="0"/>
              <a:t>개발환경 및 개발방법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</a:t>
            </a:r>
            <a:r>
              <a:rPr lang="ko-KR" altLang="en-US" dirty="0"/>
              <a:t>번 업무분담</a:t>
            </a:r>
            <a:r>
              <a:rPr lang="en-US" altLang="ko-KR" dirty="0"/>
              <a:t>, </a:t>
            </a:r>
            <a:r>
              <a:rPr lang="ko-KR" altLang="en-US" dirty="0"/>
              <a:t>수행계획 </a:t>
            </a:r>
            <a:r>
              <a:rPr lang="en-US" altLang="ko-KR" dirty="0"/>
              <a:t>-&gt; </a:t>
            </a:r>
            <a:r>
              <a:rPr lang="ko-KR" altLang="en-US" dirty="0"/>
              <a:t>업무분담 </a:t>
            </a:r>
            <a:r>
              <a:rPr lang="en-US" altLang="ko-KR" dirty="0"/>
              <a:t>/ </a:t>
            </a:r>
            <a:r>
              <a:rPr lang="ko-KR" altLang="en-US" dirty="0"/>
              <a:t>종합설계 수행일정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</a:t>
            </a:r>
            <a:r>
              <a:rPr lang="ko-KR" altLang="en-US" dirty="0"/>
              <a:t>번 참고문헌 </a:t>
            </a:r>
            <a:r>
              <a:rPr lang="en-US" altLang="ko-KR" dirty="0"/>
              <a:t>-&gt; </a:t>
            </a:r>
            <a:r>
              <a:rPr lang="ko-KR" altLang="en-US" dirty="0"/>
              <a:t>필요기술 및 참고문헌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751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060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ko-KR" altLang="en-US" dirty="0" err="1"/>
              <a:t>개발환경이고</a:t>
            </a:r>
            <a:r>
              <a:rPr lang="ko-KR" altLang="en-US" dirty="0"/>
              <a:t> 시스템 구성도가 있어야함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개발환경 자세히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개발환경 시스템 개발을 위해서 사용되는 하드웨어 사양이나 개발 도구</a:t>
            </a:r>
            <a:r>
              <a:rPr lang="en-US" altLang="ko-KR" dirty="0"/>
              <a:t>, </a:t>
            </a:r>
            <a:r>
              <a:rPr lang="ko-KR" altLang="en-US" dirty="0"/>
              <a:t>적용되는 운영체제 등에 관해 기술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19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ko-KR" altLang="en-US" dirty="0" err="1"/>
              <a:t>개발환경이고</a:t>
            </a:r>
            <a:r>
              <a:rPr lang="ko-KR" altLang="en-US" dirty="0"/>
              <a:t> 시스템 구성도가 있어야함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개발환경 자세히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개발환경 시스템 개발을 위해서 사용되는 하드웨어 사양이나 개발 도구</a:t>
            </a:r>
            <a:r>
              <a:rPr lang="en-US" altLang="ko-KR" dirty="0"/>
              <a:t>, </a:t>
            </a:r>
            <a:r>
              <a:rPr lang="ko-KR" altLang="en-US" dirty="0"/>
              <a:t>적용되는 운영체제 등에 관해 기술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69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ko-KR" altLang="en-US" dirty="0" err="1"/>
              <a:t>개발환경이고</a:t>
            </a:r>
            <a:r>
              <a:rPr lang="ko-KR" altLang="en-US" dirty="0"/>
              <a:t> 시스템 구성도가 있어야함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개발환경 자세히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개발환경 시스템 개발을 위해서 사용되는 하드웨어 사양이나 개발 도구</a:t>
            </a:r>
            <a:r>
              <a:rPr lang="en-US" altLang="ko-KR" dirty="0"/>
              <a:t>, </a:t>
            </a:r>
            <a:r>
              <a:rPr lang="ko-KR" altLang="en-US" dirty="0"/>
              <a:t>적용되는 운영체제 등에 관해 기술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81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개발방법</a:t>
            </a:r>
            <a:endParaRPr lang="en-US" altLang="ko-KR" dirty="0"/>
          </a:p>
          <a:p>
            <a:endParaRPr lang="en-US" altLang="ko-KR" dirty="0"/>
          </a:p>
          <a:p>
            <a:pPr>
              <a:defRPr/>
            </a:pPr>
            <a:r>
              <a:rPr lang="ko-KR" altLang="en-US" sz="2000" dirty="0"/>
              <a:t>목표 시스템 개발을 위한 구체적 개발 방법 및 전략을 기술 </a:t>
            </a:r>
            <a:endParaRPr lang="en-US" altLang="ko-KR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/>
              <a:t>   </a:t>
            </a:r>
            <a:r>
              <a:rPr lang="en-US" altLang="ko-KR" sz="1800" dirty="0"/>
              <a:t>(</a:t>
            </a:r>
            <a:r>
              <a:rPr lang="ko-KR" altLang="en-US" sz="1800" dirty="0"/>
              <a:t>예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/>
              <a:t>Application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Android Studio</a:t>
            </a:r>
            <a:r>
              <a:rPr lang="ko-KR" altLang="en-US" sz="1600" dirty="0"/>
              <a:t>를 이용한 </a:t>
            </a:r>
            <a:r>
              <a:rPr lang="en-US" altLang="ko-KR" sz="1600" dirty="0"/>
              <a:t>Android app </a:t>
            </a:r>
            <a:r>
              <a:rPr lang="ko-KR" altLang="en-US" sz="1600" dirty="0"/>
              <a:t>구현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/>
              <a:t>안드로이드 </a:t>
            </a:r>
            <a:r>
              <a:rPr lang="en-US" altLang="ko-KR" sz="1600" dirty="0"/>
              <a:t>4.0</a:t>
            </a:r>
            <a:r>
              <a:rPr lang="ko-KR" altLang="en-US" sz="1600" dirty="0"/>
              <a:t>부터 </a:t>
            </a:r>
            <a:r>
              <a:rPr lang="en-US" altLang="ko-KR" sz="1600" dirty="0"/>
              <a:t>6.0</a:t>
            </a:r>
            <a:r>
              <a:rPr lang="ko-KR" altLang="en-US" sz="1600" dirty="0"/>
              <a:t>버전까지 구현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NFC</a:t>
            </a:r>
            <a:r>
              <a:rPr lang="ko-KR" altLang="en-US" sz="1600" dirty="0"/>
              <a:t>는 구글 </a:t>
            </a:r>
            <a:r>
              <a:rPr lang="en-US" altLang="ko-KR" sz="1600" dirty="0"/>
              <a:t>NFC API</a:t>
            </a:r>
            <a:r>
              <a:rPr lang="ko-KR" altLang="en-US" sz="1600" dirty="0"/>
              <a:t>를 이용하여 통신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Beacon</a:t>
            </a:r>
            <a:r>
              <a:rPr lang="ko-KR" altLang="en-US" sz="1600" dirty="0"/>
              <a:t>은 구글 최신 </a:t>
            </a:r>
            <a:r>
              <a:rPr lang="en-US" altLang="ko-KR" sz="1600" dirty="0"/>
              <a:t>API</a:t>
            </a:r>
            <a:r>
              <a:rPr lang="ko-KR" altLang="en-US" sz="1600" dirty="0"/>
              <a:t>참고하여 구현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GPS </a:t>
            </a:r>
            <a:r>
              <a:rPr lang="ko-KR" altLang="en-US" sz="1600" dirty="0"/>
              <a:t>정보를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구글지도 상에 위치정보 표시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207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51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266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22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12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7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항목에 대한 표가 사라지면 </a:t>
            </a:r>
            <a:r>
              <a:rPr lang="en-US" altLang="ko-KR" dirty="0"/>
              <a:t>2</a:t>
            </a:r>
            <a:r>
              <a:rPr lang="ko-KR" altLang="en-US" dirty="0" err="1"/>
              <a:t>에대한</a:t>
            </a:r>
            <a:r>
              <a:rPr lang="ko-KR" altLang="en-US" dirty="0"/>
              <a:t> 표가 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03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항목에 대한 표가 사라지면 </a:t>
            </a:r>
            <a:r>
              <a:rPr lang="en-US" altLang="ko-KR" dirty="0"/>
              <a:t>2</a:t>
            </a:r>
            <a:r>
              <a:rPr lang="ko-KR" altLang="en-US" dirty="0" err="1"/>
              <a:t>에대한</a:t>
            </a:r>
            <a:r>
              <a:rPr lang="ko-KR" altLang="en-US" dirty="0"/>
              <a:t> 표가 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38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목표 와 연구 개발 효과 분리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연구 개발 목표  </a:t>
            </a:r>
            <a:r>
              <a:rPr lang="en-US" altLang="ko-KR" dirty="0"/>
              <a:t>(</a:t>
            </a:r>
            <a:r>
              <a:rPr lang="ko-KR" altLang="en-US" dirty="0"/>
              <a:t>개발할 내용을 기술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농인과</a:t>
            </a:r>
            <a:r>
              <a:rPr lang="ko-KR" altLang="en-US" dirty="0"/>
              <a:t> 일반인의 의사소통 불편함 개선</a:t>
            </a:r>
            <a:r>
              <a:rPr lang="en-US" altLang="ko-KR" dirty="0"/>
              <a:t>, </a:t>
            </a:r>
            <a:r>
              <a:rPr lang="ko-KR" altLang="en-US" sz="1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농인들의 교육영역 확대</a:t>
            </a:r>
            <a:endParaRPr lang="en-US" altLang="ko-KR" sz="12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연구 개발 효과 </a:t>
            </a:r>
            <a:r>
              <a:rPr lang="en-US" altLang="ko-KR" dirty="0"/>
              <a:t>: </a:t>
            </a:r>
            <a:r>
              <a:rPr lang="ko-KR" altLang="en-US" dirty="0"/>
              <a:t>의료기관에 설치하여 농인들의 가장 큰 의사소통 불편함 해소</a:t>
            </a:r>
            <a:r>
              <a:rPr lang="en-US" altLang="ko-KR" dirty="0"/>
              <a:t>, </a:t>
            </a:r>
            <a:r>
              <a:rPr lang="ko-KR" altLang="en-US" dirty="0"/>
              <a:t>후천성 </a:t>
            </a:r>
            <a:r>
              <a:rPr lang="ko-KR" altLang="en-US" dirty="0" err="1"/>
              <a:t>농인과</a:t>
            </a:r>
            <a:r>
              <a:rPr lang="ko-KR" altLang="en-US" dirty="0"/>
              <a:t> 가족들이 겪는 일상생활에서의 소통문제 개선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950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8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90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88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0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50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0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35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9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3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439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7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fld id="{63E0E5E3-D750-4645-81A9-3451ECD2793C}" type="datetimeFigureOut">
              <a:rPr lang="ko-KR" altLang="en-US" smtClean="0"/>
              <a:pPr/>
              <a:t>2018-12-14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defRPr>
            </a:lvl1pPr>
          </a:lstStyle>
          <a:p>
            <a:fld id="{FF8F4109-7F0A-4475-BA2E-DB4289BD69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7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구름고딕 070" panose="02020603020101020101" pitchFamily="18" charset="-127"/>
          <a:ea typeface="210 구름고딕 07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1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news.khan.co.kr/kh_news/khan_art_view.html?art_id=201709221523001" TargetMode="External"/><Relationship Id="rId3" Type="http://schemas.openxmlformats.org/officeDocument/2006/relationships/hyperlink" Target="http://www.korean.go.kr/common/download.do;front=E244705905FEA7363B66E71BBBE3B40B?file_path=bookData&amp;c_file_name=%ED%8A%B9%EC%88%98%EC%96%B8%EC%96%B4-02-14.pdf&amp;o_file_name=%ED%8A%B9%EC%88%98%EC%96%B8%EC%96%B4-02-14.pdf&amp;downGubun=bookDataView&amp;book_seq=326" TargetMode="External"/><Relationship Id="rId7" Type="http://schemas.openxmlformats.org/officeDocument/2006/relationships/hyperlink" Target="https://www.wadiz.kr/web/campaign/detail/547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riss.kr/link?id=T14541858" TargetMode="External"/><Relationship Id="rId5" Type="http://schemas.openxmlformats.org/officeDocument/2006/relationships/hyperlink" Target="http://www.welfarenews.net/news/articleView.html?idxno=46691" TargetMode="External"/><Relationship Id="rId4" Type="http://schemas.openxmlformats.org/officeDocument/2006/relationships/hyperlink" Target="http://www.ablenews.co.kr/News/NewsContent.aspx?CategoryCode=0034&amp;NewsCode=003420170719092426627580#z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FEEA7-21BF-4752-A3FC-AC45F2DE5CC2}"/>
              </a:ext>
            </a:extLst>
          </p:cNvPr>
          <p:cNvSpPr txBox="1"/>
          <p:nvPr/>
        </p:nvSpPr>
        <p:spPr>
          <a:xfrm>
            <a:off x="5287540" y="770468"/>
            <a:ext cx="161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종합설계기획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89885-5564-495D-B661-A8E25C9A53A8}"/>
              </a:ext>
            </a:extLst>
          </p:cNvPr>
          <p:cNvSpPr txBox="1"/>
          <p:nvPr/>
        </p:nvSpPr>
        <p:spPr>
          <a:xfrm>
            <a:off x="3713018" y="5015180"/>
            <a:ext cx="7360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2014154023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신규영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지도교수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정의훈교수님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2014154032 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이주원 지도교수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정의훈교수님</a:t>
            </a: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2013152046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나영훈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지도교수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정의훈교수님</a:t>
            </a: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2015156048 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황다솔 지도교수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정의훈교수님</a:t>
            </a:r>
            <a:endParaRPr lang="ko-KR" altLang="en-US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DB573-CF65-4E7A-AA2F-F193D5F110EC}"/>
              </a:ext>
            </a:extLst>
          </p:cNvPr>
          <p:cNvSpPr txBox="1"/>
          <p:nvPr/>
        </p:nvSpPr>
        <p:spPr>
          <a:xfrm>
            <a:off x="1211580" y="1335330"/>
            <a:ext cx="9768840" cy="3508653"/>
          </a:xfrm>
          <a:prstGeom prst="rect">
            <a:avLst/>
          </a:prstGeom>
          <a:noFill/>
          <a:ln w="381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  <a:gs pos="59000">
                  <a:schemeClr val="tx2">
                    <a:lumMod val="40000"/>
                    <a:lumOff val="60000"/>
                  </a:schemeClr>
                </a:gs>
                <a:gs pos="48000">
                  <a:schemeClr val="tx2">
                    <a:lumMod val="40000"/>
                    <a:lumOff val="6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4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ko-KR" altLang="en-US" sz="44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리얼센스를</a:t>
            </a:r>
            <a:r>
              <a:rPr lang="ko-KR" altLang="en-US" sz="4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활용한 </a:t>
            </a:r>
            <a:endParaRPr lang="en-US" altLang="ko-KR" sz="4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ko-KR" altLang="en-US" sz="44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sz="4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번역기</a:t>
            </a:r>
            <a:endParaRPr lang="en-US" altLang="ko-KR" sz="4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en-US" altLang="ko-KR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Sign language translator using Real Sense</a:t>
            </a:r>
          </a:p>
          <a:p>
            <a:pPr algn="ctr"/>
            <a:endParaRPr lang="ko-KR" altLang="en-US" sz="5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D58FA-61C4-43F2-85E0-A7E2FF66890A}"/>
              </a:ext>
            </a:extLst>
          </p:cNvPr>
          <p:cNvSpPr txBox="1"/>
          <p:nvPr/>
        </p:nvSpPr>
        <p:spPr>
          <a:xfrm>
            <a:off x="854873" y="2218692"/>
            <a:ext cx="542952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일반적인 상황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의료 통역사가 존재하지 않는 곳에서는 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필담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이나 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몸동작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을 활용하여 의사에게 의사를 전달</a:t>
            </a: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의료 통역사가 존재하는 곳은 </a:t>
            </a:r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의료통역사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가 환자를 수행하며 환자의 수화를 전달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7F0F30-81AA-4C47-978F-56B525E71C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</a:blip>
          <a:srcRect t="452" b="26161"/>
          <a:stretch/>
        </p:blipFill>
        <p:spPr>
          <a:xfrm>
            <a:off x="7453195" y="1968708"/>
            <a:ext cx="2271466" cy="2276473"/>
          </a:xfrm>
          <a:prstGeom prst="rect">
            <a:avLst/>
          </a:prstGeom>
        </p:spPr>
      </p:pic>
      <p:pic>
        <p:nvPicPr>
          <p:cNvPr id="30" name="Picture 12" descr="ê´ë ¨ ì´ë¯¸ì§">
            <a:extLst>
              <a:ext uri="{FF2B5EF4-FFF2-40B4-BE49-F238E27FC236}">
                <a16:creationId xmlns:a16="http://schemas.microsoft.com/office/drawing/2014/main" id="{EB1DF144-FE54-459D-9A9E-708B4DA8A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951" y="2554682"/>
            <a:ext cx="3990133" cy="31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46855B-61E1-4758-B365-8908BE447D70}"/>
              </a:ext>
            </a:extLst>
          </p:cNvPr>
          <p:cNvSpPr txBox="1"/>
          <p:nvPr/>
        </p:nvSpPr>
        <p:spPr>
          <a:xfrm>
            <a:off x="4481441" y="736210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B3EA40-1EB1-46FD-9202-320D69AB11D6}"/>
              </a:ext>
            </a:extLst>
          </p:cNvPr>
          <p:cNvSpPr txBox="1"/>
          <p:nvPr/>
        </p:nvSpPr>
        <p:spPr>
          <a:xfrm>
            <a:off x="5088844" y="967043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수행 시나리오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4640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71864B0-28ED-4299-9A0F-8E846A23F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0"/>
          <a:stretch/>
        </p:blipFill>
        <p:spPr>
          <a:xfrm>
            <a:off x="3110282" y="3107421"/>
            <a:ext cx="2470677" cy="15844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24965D5-94F8-4262-BBAB-1CB03D2082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" b="-452"/>
          <a:stretch/>
        </p:blipFill>
        <p:spPr>
          <a:xfrm>
            <a:off x="1135464" y="2187085"/>
            <a:ext cx="1899481" cy="2594005"/>
          </a:xfrm>
          <a:prstGeom prst="rect">
            <a:avLst/>
          </a:prstGeom>
        </p:spPr>
      </p:pic>
      <p:pic>
        <p:nvPicPr>
          <p:cNvPr id="2056" name="Picture 8" descr="monitor pngì ëí ì´ë¯¸ì§ ê²ìê²°ê³¼">
            <a:extLst>
              <a:ext uri="{FF2B5EF4-FFF2-40B4-BE49-F238E27FC236}">
                <a16:creationId xmlns:a16="http://schemas.microsoft.com/office/drawing/2014/main" id="{40C232A6-73ED-46F2-8510-A069FF1BF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58" y="2603346"/>
            <a:ext cx="2537013" cy="210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FD31D-1DBF-485E-A048-E9FA764873F3}"/>
              </a:ext>
            </a:extLst>
          </p:cNvPr>
          <p:cNvSpPr txBox="1"/>
          <p:nvPr/>
        </p:nvSpPr>
        <p:spPr>
          <a:xfrm>
            <a:off x="8014395" y="2421901"/>
            <a:ext cx="2877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“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속이 쓰리다＂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BA4CE0-1F19-4B8E-9854-ACB4B838A705}"/>
              </a:ext>
            </a:extLst>
          </p:cNvPr>
          <p:cNvSpPr/>
          <p:nvPr/>
        </p:nvSpPr>
        <p:spPr>
          <a:xfrm>
            <a:off x="1035906" y="2213039"/>
            <a:ext cx="3090441" cy="2294579"/>
          </a:xfrm>
          <a:custGeom>
            <a:avLst/>
            <a:gdLst>
              <a:gd name="connsiteX0" fmla="*/ 0 w 3090441"/>
              <a:gd name="connsiteY0" fmla="*/ 0 h 2419109"/>
              <a:gd name="connsiteX1" fmla="*/ 0 w 3090441"/>
              <a:gd name="connsiteY1" fmla="*/ 2419109 h 2419109"/>
              <a:gd name="connsiteX2" fmla="*/ 3090441 w 3090441"/>
              <a:gd name="connsiteY2" fmla="*/ 2025569 h 2419109"/>
              <a:gd name="connsiteX3" fmla="*/ 3090441 w 3090441"/>
              <a:gd name="connsiteY3" fmla="*/ 1713053 h 2419109"/>
              <a:gd name="connsiteX4" fmla="*/ 0 w 3090441"/>
              <a:gd name="connsiteY4" fmla="*/ 0 h 241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441" h="2419109">
                <a:moveTo>
                  <a:pt x="0" y="0"/>
                </a:moveTo>
                <a:lnTo>
                  <a:pt x="0" y="2419109"/>
                </a:lnTo>
                <a:lnTo>
                  <a:pt x="3090441" y="2025569"/>
                </a:lnTo>
                <a:lnTo>
                  <a:pt x="3090441" y="17130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2060" name="Picture 12" descr="ê´ë ¨ ì´ë¯¸ì§">
            <a:extLst>
              <a:ext uri="{FF2B5EF4-FFF2-40B4-BE49-F238E27FC236}">
                <a16:creationId xmlns:a16="http://schemas.microsoft.com/office/drawing/2014/main" id="{363F21ED-0200-4D79-BABF-E7480CE74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462" y="2536165"/>
            <a:ext cx="2493752" cy="199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5A823C-6791-44EB-968E-7792F6E5EE1A}"/>
              </a:ext>
            </a:extLst>
          </p:cNvPr>
          <p:cNvSpPr txBox="1"/>
          <p:nvPr/>
        </p:nvSpPr>
        <p:spPr>
          <a:xfrm>
            <a:off x="3638541" y="5720153"/>
            <a:ext cx="592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증상에 따른</a:t>
            </a:r>
            <a:r>
              <a:rPr lang="en-US" altLang="ko-KR" sz="3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3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정확한 의사전달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2C51B8-3D6F-4E02-B03E-8F5A68753059}"/>
              </a:ext>
            </a:extLst>
          </p:cNvPr>
          <p:cNvSpPr txBox="1"/>
          <p:nvPr/>
        </p:nvSpPr>
        <p:spPr>
          <a:xfrm>
            <a:off x="2085204" y="4828072"/>
            <a:ext cx="309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사용자 </a:t>
            </a:r>
            <a:r>
              <a:rPr lang="ko-KR" altLang="en-US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인식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B30BED-FE5E-4530-95CA-2AEEDA72AE41}"/>
              </a:ext>
            </a:extLst>
          </p:cNvPr>
          <p:cNvSpPr txBox="1"/>
          <p:nvPr/>
        </p:nvSpPr>
        <p:spPr>
          <a:xfrm>
            <a:off x="5258740" y="4839679"/>
            <a:ext cx="309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입력된 </a:t>
            </a:r>
            <a:r>
              <a:rPr lang="ko-KR" altLang="en-US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해석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30ADE3-7910-4239-BC8D-7DCEE9DBF0EE}"/>
              </a:ext>
            </a:extLst>
          </p:cNvPr>
          <p:cNvSpPr txBox="1"/>
          <p:nvPr/>
        </p:nvSpPr>
        <p:spPr>
          <a:xfrm>
            <a:off x="8353192" y="4817243"/>
            <a:ext cx="309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텍스트화 혹은 청각화</a:t>
            </a:r>
          </a:p>
        </p:txBody>
      </p:sp>
      <p:pic>
        <p:nvPicPr>
          <p:cNvPr id="27" name="Picture 4" descr="speaker imageì ëí ì´ë¯¸ì§ ê²ìê²°ê³¼">
            <a:extLst>
              <a:ext uri="{FF2B5EF4-FFF2-40B4-BE49-F238E27FC236}">
                <a16:creationId xmlns:a16="http://schemas.microsoft.com/office/drawing/2014/main" id="{1B4EF922-EC0F-4324-B983-89C94A02B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51" y="2835698"/>
            <a:ext cx="952192" cy="98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5CB700-4441-4B61-8EBA-C80053025BC9}"/>
              </a:ext>
            </a:extLst>
          </p:cNvPr>
          <p:cNvSpPr txBox="1"/>
          <p:nvPr/>
        </p:nvSpPr>
        <p:spPr>
          <a:xfrm>
            <a:off x="2494245" y="2619938"/>
            <a:ext cx="1792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속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”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쓰림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”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8F5C2FC8-FF6F-45F6-8FCA-EAF43D5063DA}"/>
              </a:ext>
            </a:extLst>
          </p:cNvPr>
          <p:cNvSpPr/>
          <p:nvPr/>
        </p:nvSpPr>
        <p:spPr>
          <a:xfrm>
            <a:off x="5562600" y="2194560"/>
            <a:ext cx="2362200" cy="1691640"/>
          </a:xfrm>
          <a:custGeom>
            <a:avLst/>
            <a:gdLst>
              <a:gd name="connsiteX0" fmla="*/ 0 w 2362200"/>
              <a:gd name="connsiteY0" fmla="*/ 426720 h 1691640"/>
              <a:gd name="connsiteX1" fmla="*/ 396240 w 2362200"/>
              <a:gd name="connsiteY1" fmla="*/ 0 h 1691640"/>
              <a:gd name="connsiteX2" fmla="*/ 2362200 w 2362200"/>
              <a:gd name="connsiteY2" fmla="*/ 1127760 h 1691640"/>
              <a:gd name="connsiteX3" fmla="*/ 1889760 w 2362200"/>
              <a:gd name="connsiteY3" fmla="*/ 1600200 h 1691640"/>
              <a:gd name="connsiteX4" fmla="*/ 45720 w 2362200"/>
              <a:gd name="connsiteY4" fmla="*/ 1691640 h 1691640"/>
              <a:gd name="connsiteX5" fmla="*/ 0 w 2362200"/>
              <a:gd name="connsiteY5" fmla="*/ 42672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2200" h="1691640">
                <a:moveTo>
                  <a:pt x="0" y="426720"/>
                </a:moveTo>
                <a:lnTo>
                  <a:pt x="396240" y="0"/>
                </a:lnTo>
                <a:lnTo>
                  <a:pt x="2362200" y="1127760"/>
                </a:lnTo>
                <a:lnTo>
                  <a:pt x="1889760" y="1600200"/>
                </a:lnTo>
                <a:lnTo>
                  <a:pt x="45720" y="1691640"/>
                </a:lnTo>
                <a:lnTo>
                  <a:pt x="0" y="426720"/>
                </a:lnTo>
                <a:close/>
              </a:path>
            </a:pathLst>
          </a:custGeom>
          <a:solidFill>
            <a:srgbClr val="FFCC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A140E1-349A-4DB4-B71B-4EBE1A5FD808}"/>
              </a:ext>
            </a:extLst>
          </p:cNvPr>
          <p:cNvGrpSpPr/>
          <p:nvPr/>
        </p:nvGrpSpPr>
        <p:grpSpPr>
          <a:xfrm>
            <a:off x="5959096" y="2213039"/>
            <a:ext cx="1941359" cy="1104080"/>
            <a:chOff x="2795197" y="1706705"/>
            <a:chExt cx="7263207" cy="413708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3B8CD20-97D8-4578-9CA3-E099B32CA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5197" y="1706705"/>
              <a:ext cx="7263207" cy="41370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CE5940-5131-4C7E-893E-69D8DE99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05875" y="2531283"/>
              <a:ext cx="3345725" cy="27520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3FA242-3779-4A74-955A-AAD79E9A0632}"/>
                </a:ext>
              </a:extLst>
            </p:cNvPr>
            <p:cNvSpPr txBox="1"/>
            <p:nvPr/>
          </p:nvSpPr>
          <p:spPr>
            <a:xfrm>
              <a:off x="7341745" y="3014949"/>
              <a:ext cx="2140973" cy="149924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F0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속이</a:t>
              </a:r>
              <a:endParaRPr lang="en-US" altLang="ko-KR" sz="10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FF0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쓰리다</a:t>
              </a:r>
              <a:endParaRPr lang="en-US" altLang="ko-KR" sz="1000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9FD3B0-C620-4521-9C32-44346A545C2A}"/>
              </a:ext>
            </a:extLst>
          </p:cNvPr>
          <p:cNvSpPr txBox="1"/>
          <p:nvPr/>
        </p:nvSpPr>
        <p:spPr>
          <a:xfrm>
            <a:off x="4481441" y="736210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9EABA-DB9A-4D23-AB9E-E0078BF43DB4}"/>
              </a:ext>
            </a:extLst>
          </p:cNvPr>
          <p:cNvSpPr txBox="1"/>
          <p:nvPr/>
        </p:nvSpPr>
        <p:spPr>
          <a:xfrm>
            <a:off x="5088844" y="967043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수행 시나리오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A8EED-26F2-46BE-B4BF-6CE10C410C44}"/>
              </a:ext>
            </a:extLst>
          </p:cNvPr>
          <p:cNvSpPr txBox="1"/>
          <p:nvPr/>
        </p:nvSpPr>
        <p:spPr>
          <a:xfrm>
            <a:off x="1022886" y="1659540"/>
            <a:ext cx="37956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리얼센스를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활용한 </a:t>
            </a:r>
            <a:r>
              <a:rPr lang="ko-KR" altLang="en-US" sz="20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번역기</a:t>
            </a: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1060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64AFB64-4A77-4960-B6F4-4A5478E429DF}"/>
              </a:ext>
            </a:extLst>
          </p:cNvPr>
          <p:cNvSpPr txBox="1"/>
          <p:nvPr/>
        </p:nvSpPr>
        <p:spPr>
          <a:xfrm>
            <a:off x="4481441" y="736210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4.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1DC3C-0D60-40BB-BC13-EE59DB7853B5}"/>
              </a:ext>
            </a:extLst>
          </p:cNvPr>
          <p:cNvSpPr txBox="1"/>
          <p:nvPr/>
        </p:nvSpPr>
        <p:spPr>
          <a:xfrm>
            <a:off x="5088844" y="967043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구성도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6F593C-1677-4D1F-B295-4D6633AFB1D8}"/>
              </a:ext>
            </a:extLst>
          </p:cNvPr>
          <p:cNvSpPr/>
          <p:nvPr/>
        </p:nvSpPr>
        <p:spPr bwMode="auto">
          <a:xfrm>
            <a:off x="913745" y="1854245"/>
            <a:ext cx="2327870" cy="282419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 eaLnBrk="1" latinLnBrk="1" hangingPunct="1">
              <a:defRPr/>
            </a:pPr>
            <a:r>
              <a:rPr lang="ko-KR" altLang="en-US" sz="2800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입력장치</a:t>
            </a:r>
            <a:endParaRPr lang="en-US" altLang="ko-KR" sz="2800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sz="2000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 err="1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리얼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센스 </a:t>
            </a: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: </a:t>
            </a:r>
            <a:r>
              <a:rPr lang="ko-KR" altLang="en-US" dirty="0" err="1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뎁스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카메라를 이용하여 손동작 및 몸동작의 </a:t>
            </a: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차원좌표 인식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마이크 </a:t>
            </a: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: 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사용자의 음성 인식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7ACD77-EA7F-4B1C-A151-FFAAFBAA0BA9}"/>
              </a:ext>
            </a:extLst>
          </p:cNvPr>
          <p:cNvSpPr/>
          <p:nvPr/>
        </p:nvSpPr>
        <p:spPr bwMode="auto">
          <a:xfrm>
            <a:off x="4564931" y="1854242"/>
            <a:ext cx="3034312" cy="28241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 eaLnBrk="1" latinLnBrk="1" hangingPunct="1">
              <a:defRPr/>
            </a:pPr>
            <a:r>
              <a:rPr lang="en-US" altLang="ko-KR" sz="2400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Application</a:t>
            </a:r>
          </a:p>
          <a:p>
            <a:pPr algn="ctr" eaLnBrk="1" latinLnBrk="1" hangingPunct="1">
              <a:defRPr/>
            </a:pPr>
            <a:endParaRPr lang="en-US" altLang="ko-KR" sz="900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인식된 </a:t>
            </a:r>
            <a:r>
              <a:rPr lang="ko-KR" altLang="en-US" dirty="0" err="1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해석으로 단어 도출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도출된 단어를 바탕으로 알맞은 문장 생성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latinLnBrk="1">
              <a:defRPr/>
            </a:pP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3. 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구글</a:t>
            </a: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API TTS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를 사용하여 음성출력 </a:t>
            </a: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CBC129-0CFD-4BD6-B628-03582679C685}"/>
              </a:ext>
            </a:extLst>
          </p:cNvPr>
          <p:cNvSpPr/>
          <p:nvPr/>
        </p:nvSpPr>
        <p:spPr bwMode="auto">
          <a:xfrm>
            <a:off x="8839441" y="1854245"/>
            <a:ext cx="2536214" cy="282419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 eaLnBrk="1" latinLnBrk="1" hangingPunct="1">
              <a:defRPr/>
            </a:pPr>
            <a:r>
              <a:rPr lang="ko-KR" altLang="en-US" sz="2800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출력장치</a:t>
            </a:r>
            <a:endParaRPr lang="en-US" altLang="ko-KR" sz="2800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sz="1400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모니터  </a:t>
            </a: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: 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도출된 단어를 바탕으로 모니터에 텍스트화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스피커 </a:t>
            </a: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: 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사용자의 </a:t>
            </a:r>
            <a:r>
              <a:rPr lang="ko-KR" altLang="en-US" dirty="0" err="1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요청시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텍스트의 청각화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8A4262-9F56-476C-A1C8-97423041955E}"/>
              </a:ext>
            </a:extLst>
          </p:cNvPr>
          <p:cNvSpPr/>
          <p:nvPr/>
        </p:nvSpPr>
        <p:spPr bwMode="auto">
          <a:xfrm>
            <a:off x="3833703" y="5551522"/>
            <a:ext cx="4292099" cy="104753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 eaLnBrk="1" latinLnBrk="1" hangingPunct="1">
              <a:defRPr/>
            </a:pPr>
            <a:r>
              <a:rPr lang="en-US" altLang="ko-KR" sz="2800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DB</a:t>
            </a:r>
            <a:endParaRPr lang="en-US" altLang="ko-KR" sz="1000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 latinLnBrk="1">
              <a:defRPr/>
            </a:pPr>
            <a:r>
              <a:rPr lang="en-US" altLang="ko-KR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MySQL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을 사용하여 </a:t>
            </a:r>
            <a:r>
              <a:rPr lang="ko-KR" altLang="en-US" dirty="0" err="1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동작 저장</a:t>
            </a: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17454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단어 저장</a:t>
            </a:r>
            <a:endParaRPr lang="en-US" altLang="ko-KR" dirty="0">
              <a:solidFill>
                <a:srgbClr val="17454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BCF1CA5-7E54-48E9-A1FB-98AE7FDCDB6C}"/>
              </a:ext>
            </a:extLst>
          </p:cNvPr>
          <p:cNvSpPr/>
          <p:nvPr/>
        </p:nvSpPr>
        <p:spPr>
          <a:xfrm>
            <a:off x="3544501" y="2527436"/>
            <a:ext cx="742818" cy="706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5B1A24D-EC48-49CC-8AAC-BAF6C9AB0A13}"/>
              </a:ext>
            </a:extLst>
          </p:cNvPr>
          <p:cNvGrpSpPr/>
          <p:nvPr/>
        </p:nvGrpSpPr>
        <p:grpSpPr>
          <a:xfrm>
            <a:off x="5756272" y="4772461"/>
            <a:ext cx="568512" cy="650627"/>
            <a:chOff x="5967551" y="4448095"/>
            <a:chExt cx="706056" cy="808037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0CD80BB3-B7BB-45BF-8B3C-91576F9B17C5}"/>
                </a:ext>
              </a:extLst>
            </p:cNvPr>
            <p:cNvSpPr/>
            <p:nvPr/>
          </p:nvSpPr>
          <p:spPr>
            <a:xfrm rot="5400000">
              <a:off x="6115673" y="4698198"/>
              <a:ext cx="409812" cy="70605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BB8322E1-248D-4880-B1FA-3ACB77E25490}"/>
                </a:ext>
              </a:extLst>
            </p:cNvPr>
            <p:cNvSpPr/>
            <p:nvPr/>
          </p:nvSpPr>
          <p:spPr>
            <a:xfrm rot="16200000">
              <a:off x="6115673" y="4299973"/>
              <a:ext cx="409812" cy="70605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3ECDDF5-D9F7-4A95-9616-8A71E1D50E44}"/>
              </a:ext>
            </a:extLst>
          </p:cNvPr>
          <p:cNvSpPr txBox="1"/>
          <p:nvPr/>
        </p:nvSpPr>
        <p:spPr>
          <a:xfrm>
            <a:off x="3204331" y="3356635"/>
            <a:ext cx="1397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/>
            </a:pPr>
            <a:r>
              <a:rPr lang="ko-KR" altLang="en-US" sz="12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수어인식</a:t>
            </a:r>
            <a:endParaRPr lang="en-US" altLang="ko-KR" sz="12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342900" indent="-342900" algn="ctr">
              <a:buFont typeface="+mj-ea"/>
              <a:buAutoNum type="circleNumDbPlain"/>
            </a:pPr>
            <a:r>
              <a:rPr lang="ko-KR" altLang="en-US" sz="1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음성인식</a:t>
            </a:r>
            <a:endParaRPr lang="en-US" altLang="ko-KR" sz="12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342900" indent="-342900" algn="ctr">
              <a:buFont typeface="+mj-ea"/>
              <a:buAutoNum type="circleNumDbPlain"/>
            </a:pPr>
            <a:r>
              <a:rPr lang="en-US" altLang="ko-KR" sz="1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TTS </a:t>
            </a:r>
            <a:r>
              <a:rPr lang="ko-KR" altLang="en-US" sz="1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요청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749F84-31AC-4199-AAF2-B58824520E4D}"/>
              </a:ext>
            </a:extLst>
          </p:cNvPr>
          <p:cNvSpPr txBox="1"/>
          <p:nvPr/>
        </p:nvSpPr>
        <p:spPr>
          <a:xfrm>
            <a:off x="7441557" y="3402801"/>
            <a:ext cx="139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/>
            </a:pPr>
            <a:r>
              <a:rPr lang="ko-KR" altLang="en-US" sz="1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시각화</a:t>
            </a:r>
            <a:endParaRPr lang="en-US" altLang="ko-KR" sz="12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342900" indent="-342900" algn="ctr">
              <a:buFont typeface="+mj-ea"/>
              <a:buAutoNum type="circleNumDbPlain"/>
            </a:pPr>
            <a:r>
              <a:rPr lang="ko-KR" altLang="en-US" sz="1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청각화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A800B6A-555C-4652-B6E3-FD8130CEFAD3}"/>
              </a:ext>
            </a:extLst>
          </p:cNvPr>
          <p:cNvSpPr/>
          <p:nvPr/>
        </p:nvSpPr>
        <p:spPr>
          <a:xfrm>
            <a:off x="7847933" y="2481697"/>
            <a:ext cx="742818" cy="706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1152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64AFB64-4A77-4960-B6F4-4A5478E429DF}"/>
              </a:ext>
            </a:extLst>
          </p:cNvPr>
          <p:cNvSpPr txBox="1"/>
          <p:nvPr/>
        </p:nvSpPr>
        <p:spPr>
          <a:xfrm>
            <a:off x="4481441" y="736210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1DC3C-0D60-40BB-BC13-EE59DB7853B5}"/>
              </a:ext>
            </a:extLst>
          </p:cNvPr>
          <p:cNvSpPr txBox="1"/>
          <p:nvPr/>
        </p:nvSpPr>
        <p:spPr>
          <a:xfrm>
            <a:off x="5088844" y="967043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개발 환경 및 개발 방법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DE1BEA-AA19-4A85-99CC-7A0B1F24FE71}"/>
              </a:ext>
            </a:extLst>
          </p:cNvPr>
          <p:cNvSpPr/>
          <p:nvPr/>
        </p:nvSpPr>
        <p:spPr>
          <a:xfrm>
            <a:off x="719767" y="4504832"/>
            <a:ext cx="3761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RealSense Depth Camera D435</a:t>
            </a:r>
            <a:endParaRPr lang="en-US" altLang="ko-KR" b="1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6C13F2-DD53-4FDF-BE4F-93E76B15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0"/>
          <a:stretch/>
        </p:blipFill>
        <p:spPr>
          <a:xfrm>
            <a:off x="1124052" y="2537150"/>
            <a:ext cx="2610630" cy="167424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35FB5F-E973-4948-8E17-AEAFB73B6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186130"/>
              </p:ext>
            </p:extLst>
          </p:nvPr>
        </p:nvGraphicFramePr>
        <p:xfrm>
          <a:off x="4594067" y="1659540"/>
          <a:ext cx="7300743" cy="47797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29523">
                  <a:extLst>
                    <a:ext uri="{9D8B030D-6E8A-4147-A177-3AD203B41FA5}">
                      <a16:colId xmlns:a16="http://schemas.microsoft.com/office/drawing/2014/main" val="2569944145"/>
                    </a:ext>
                  </a:extLst>
                </a:gridCol>
                <a:gridCol w="3071220">
                  <a:extLst>
                    <a:ext uri="{9D8B030D-6E8A-4147-A177-3AD203B41FA5}">
                      <a16:colId xmlns:a16="http://schemas.microsoft.com/office/drawing/2014/main" val="1693163710"/>
                    </a:ext>
                  </a:extLst>
                </a:gridCol>
              </a:tblGrid>
              <a:tr h="3892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리얼센스</a:t>
                      </a:r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 err="1"/>
                        <a:t>뎁스</a:t>
                      </a:r>
                      <a:r>
                        <a:rPr lang="ko-KR" altLang="en-US" sz="1500" dirty="0"/>
                        <a:t> 카메라 </a:t>
                      </a:r>
                      <a:r>
                        <a:rPr lang="en-US" altLang="ko-KR" sz="1500" dirty="0"/>
                        <a:t>D345</a:t>
                      </a:r>
                      <a:endParaRPr lang="ko-KR" altLang="en-US" sz="1500" dirty="0"/>
                    </a:p>
                  </a:txBody>
                  <a:tcPr marL="84086" marR="84086" marT="42043" marB="4204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19059"/>
                  </a:ext>
                </a:extLst>
              </a:tr>
              <a:tr h="3012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사용환경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실내</a:t>
                      </a:r>
                      <a:r>
                        <a:rPr lang="en-US" altLang="ko-KR" sz="1500" dirty="0"/>
                        <a:t>/</a:t>
                      </a:r>
                      <a:r>
                        <a:rPr lang="ko-KR" altLang="en-US" sz="1500" dirty="0"/>
                        <a:t>실외</a:t>
                      </a:r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3793929222"/>
                  </a:ext>
                </a:extLst>
              </a:tr>
              <a:tr h="5272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깊이 기술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Active IR stereo (Global Shutter)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1499695689"/>
                  </a:ext>
                </a:extLst>
              </a:tr>
              <a:tr h="5272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깊이 </a:t>
                      </a:r>
                      <a:r>
                        <a:rPr lang="en-US" altLang="ko-KR" sz="1500" dirty="0"/>
                        <a:t>FOV (H x V x D)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최대 </a:t>
                      </a:r>
                      <a:r>
                        <a:rPr lang="en-US" altLang="ko-KR" sz="1500" dirty="0"/>
                        <a:t>1280x720</a:t>
                      </a:r>
                    </a:p>
                    <a:p>
                      <a:pPr latinLnBrk="1"/>
                      <a:r>
                        <a:rPr lang="ko-KR" altLang="en-US" sz="1500" dirty="0"/>
                        <a:t>최대 </a:t>
                      </a:r>
                      <a:r>
                        <a:rPr lang="en-US" altLang="ko-KR" sz="1500" dirty="0"/>
                        <a:t>90fps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4022290304"/>
                  </a:ext>
                </a:extLst>
              </a:tr>
              <a:tr h="527219"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최대 </a:t>
                      </a:r>
                      <a:r>
                        <a:rPr lang="en-US" altLang="ko-KR" sz="1500" dirty="0"/>
                        <a:t>RGB</a:t>
                      </a:r>
                      <a:r>
                        <a:rPr lang="ko-KR" altLang="en-US" sz="1500" dirty="0"/>
                        <a:t>해상도 </a:t>
                      </a:r>
                      <a:r>
                        <a:rPr lang="en-US" altLang="ko-KR" sz="1500" dirty="0"/>
                        <a:t>&amp; </a:t>
                      </a:r>
                      <a:r>
                        <a:rPr lang="ko-KR" altLang="en-US" sz="1500" dirty="0"/>
                        <a:t>프레임 속도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최대 </a:t>
                      </a:r>
                      <a:r>
                        <a:rPr lang="en-US" altLang="ko-KR" sz="1500" dirty="0"/>
                        <a:t>1920 x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1080</a:t>
                      </a:r>
                    </a:p>
                    <a:p>
                      <a:r>
                        <a:rPr lang="ko-KR" altLang="en-US" sz="1500" dirty="0"/>
                        <a:t>최대 </a:t>
                      </a:r>
                      <a:r>
                        <a:rPr lang="en-US" altLang="ko-KR" sz="1500" dirty="0"/>
                        <a:t>60fps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2542755564"/>
                  </a:ext>
                </a:extLst>
              </a:tr>
              <a:tr h="7531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최소 깊이 거리 </a:t>
                      </a:r>
                      <a:r>
                        <a:rPr lang="en-US" altLang="ko-KR" sz="1500" dirty="0"/>
                        <a:t>(Min-Z)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10m+. </a:t>
                      </a:r>
                      <a:r>
                        <a:rPr lang="ko-KR" altLang="en-US" sz="1500" dirty="0"/>
                        <a:t>성능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정확도는 장면 및 조명 조건에 따라 달라짐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2580232667"/>
                  </a:ext>
                </a:extLst>
              </a:tr>
              <a:tr h="5272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카메라 모듈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Intel*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RealSense </a:t>
                      </a:r>
                      <a:r>
                        <a:rPr lang="ko-KR" altLang="en-US" sz="1500" dirty="0"/>
                        <a:t>모듈 </a:t>
                      </a:r>
                      <a:r>
                        <a:rPr lang="en-US" altLang="ko-KR" sz="1500" dirty="0"/>
                        <a:t>D430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1745942335"/>
                  </a:ext>
                </a:extLst>
              </a:tr>
              <a:tr h="5272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비전 프로세서 카드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호스트 플랫폼 연결 활성화</a:t>
                      </a:r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185652215"/>
                  </a:ext>
                </a:extLst>
              </a:tr>
              <a:tr h="3012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연결장치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USB 3.0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2074329002"/>
                  </a:ext>
                </a:extLst>
              </a:tr>
              <a:tr h="382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제품치수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길이</a:t>
                      </a:r>
                      <a:r>
                        <a:rPr lang="en-US" altLang="ko-KR" sz="1500" dirty="0"/>
                        <a:t>x</a:t>
                      </a:r>
                      <a:r>
                        <a:rPr lang="ko-KR" altLang="en-US" sz="1500" dirty="0"/>
                        <a:t>깊이</a:t>
                      </a:r>
                      <a:r>
                        <a:rPr lang="en-US" altLang="ko-KR" sz="1500" dirty="0"/>
                        <a:t>x</a:t>
                      </a:r>
                      <a:r>
                        <a:rPr lang="ko-KR" altLang="en-US" sz="1500" dirty="0"/>
                        <a:t>높이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90mm x 25mm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x 25mm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3601369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2755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DE1BEA-AA19-4A85-99CC-7A0B1F24FE71}"/>
              </a:ext>
            </a:extLst>
          </p:cNvPr>
          <p:cNvSpPr/>
          <p:nvPr/>
        </p:nvSpPr>
        <p:spPr>
          <a:xfrm>
            <a:off x="1266482" y="3762823"/>
            <a:ext cx="2495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desktop computer</a:t>
            </a:r>
            <a:endParaRPr lang="en-US" altLang="ko-KR" b="1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35FB5F-E973-4948-8E17-AEAFB73B6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63446"/>
              </p:ext>
            </p:extLst>
          </p:nvPr>
        </p:nvGraphicFramePr>
        <p:xfrm>
          <a:off x="4594067" y="1851318"/>
          <a:ext cx="6737548" cy="44342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92746">
                  <a:extLst>
                    <a:ext uri="{9D8B030D-6E8A-4147-A177-3AD203B41FA5}">
                      <a16:colId xmlns:a16="http://schemas.microsoft.com/office/drawing/2014/main" val="2569944145"/>
                    </a:ext>
                  </a:extLst>
                </a:gridCol>
                <a:gridCol w="4744802">
                  <a:extLst>
                    <a:ext uri="{9D8B030D-6E8A-4147-A177-3AD203B41FA5}">
                      <a16:colId xmlns:a16="http://schemas.microsoft.com/office/drawing/2014/main" val="1693163710"/>
                    </a:ext>
                  </a:extLst>
                </a:gridCol>
              </a:tblGrid>
              <a:tr h="3689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개발 컴퓨터 사양 및 개발 언어</a:t>
                      </a:r>
                    </a:p>
                  </a:txBody>
                  <a:tcPr marL="84086" marR="84086" marT="42043" marB="4204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19059"/>
                  </a:ext>
                </a:extLst>
              </a:tr>
              <a:tr h="317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사용환경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실내</a:t>
                      </a:r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3793929222"/>
                  </a:ext>
                </a:extLst>
              </a:tr>
              <a:tr h="5222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운영체제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윈도우 </a:t>
                      </a:r>
                      <a:r>
                        <a:rPr lang="en-US" altLang="ko-KR" sz="1500" dirty="0"/>
                        <a:t>10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1499695689"/>
                  </a:ext>
                </a:extLst>
              </a:tr>
              <a:tr h="588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CPU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CPU  Intel®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Core™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i5-3570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CPU @ 3.40GHz (4 CPUs)</a:t>
                      </a:r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4022290304"/>
                  </a:ext>
                </a:extLst>
              </a:tr>
              <a:tr h="499752">
                <a:tc>
                  <a:txBody>
                    <a:bodyPr/>
                    <a:lstStyle/>
                    <a:p>
                      <a:r>
                        <a:rPr lang="en-US" altLang="ko-KR" sz="1500" dirty="0"/>
                        <a:t>RAM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8GB</a:t>
                      </a:r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2542755564"/>
                  </a:ext>
                </a:extLst>
              </a:tr>
              <a:tr h="7139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그래픽 카드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GeForce GTX 1060 6GB</a:t>
                      </a:r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2580232667"/>
                  </a:ext>
                </a:extLst>
              </a:tr>
              <a:tr h="5569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스피커 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앰프 내장형 스피커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모델명 </a:t>
                      </a:r>
                      <a:r>
                        <a:rPr lang="en-US" altLang="ko-KR" sz="1500" dirty="0"/>
                        <a:t>CS-5100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1745942335"/>
                  </a:ext>
                </a:extLst>
              </a:tr>
              <a:tr h="317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연결장치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USB 3.0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2074329002"/>
                  </a:ext>
                </a:extLst>
              </a:tr>
              <a:tr h="317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개발언어</a:t>
                      </a:r>
                    </a:p>
                  </a:txBody>
                  <a:tcPr marL="75317" marR="75317" marT="37658" marB="376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GCC 5 / visual Studio 2015 update 3 </a:t>
                      </a:r>
                    </a:p>
                    <a:p>
                      <a:pPr latinLnBrk="1"/>
                      <a:r>
                        <a:rPr lang="en-US" altLang="ko-KR" sz="1500" dirty="0"/>
                        <a:t>C++</a:t>
                      </a:r>
                      <a:endParaRPr lang="ko-KR" altLang="en-US" sz="1500" dirty="0"/>
                    </a:p>
                  </a:txBody>
                  <a:tcPr marL="75317" marR="75317" marT="37658" marB="37658"/>
                </a:tc>
                <a:extLst>
                  <a:ext uri="{0D108BD9-81ED-4DB2-BD59-A6C34878D82A}">
                    <a16:rowId xmlns:a16="http://schemas.microsoft.com/office/drawing/2014/main" val="2688015383"/>
                  </a:ext>
                </a:extLst>
              </a:tr>
            </a:tbl>
          </a:graphicData>
        </a:graphic>
      </p:graphicFrame>
      <p:pic>
        <p:nvPicPr>
          <p:cNvPr id="1026" name="Picture 2" descr="desktopì ëí ì´ë¯¸ì§ ê²ìê²°ê³¼">
            <a:extLst>
              <a:ext uri="{FF2B5EF4-FFF2-40B4-BE49-F238E27FC236}">
                <a16:creationId xmlns:a16="http://schemas.microsoft.com/office/drawing/2014/main" id="{5EA7ADC5-16E2-4C64-9B57-F95A15328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70" y="2022717"/>
            <a:ext cx="2368181" cy="149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peaker imageì ëí ì´ë¯¸ì§ ê²ìê²°ê³¼">
            <a:extLst>
              <a:ext uri="{FF2B5EF4-FFF2-40B4-BE49-F238E27FC236}">
                <a16:creationId xmlns:a16="http://schemas.microsoft.com/office/drawing/2014/main" id="{F553BD5E-E075-473E-A8FF-B52CA83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791" y="4098257"/>
            <a:ext cx="1612987" cy="16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D17F2A-7944-40E2-AF93-D410EF4E6699}"/>
              </a:ext>
            </a:extLst>
          </p:cNvPr>
          <p:cNvSpPr/>
          <p:nvPr/>
        </p:nvSpPr>
        <p:spPr>
          <a:xfrm>
            <a:off x="1719714" y="5647961"/>
            <a:ext cx="1427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Speaker</a:t>
            </a:r>
            <a:endParaRPr lang="en-US" altLang="ko-KR" b="1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610FFC-0BA8-4A62-B851-E1D3280EB303}"/>
              </a:ext>
            </a:extLst>
          </p:cNvPr>
          <p:cNvSpPr txBox="1"/>
          <p:nvPr/>
        </p:nvSpPr>
        <p:spPr>
          <a:xfrm>
            <a:off x="4481441" y="736210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1DEE74-972D-4B0A-843E-262895B72E79}"/>
              </a:ext>
            </a:extLst>
          </p:cNvPr>
          <p:cNvSpPr txBox="1"/>
          <p:nvPr/>
        </p:nvSpPr>
        <p:spPr>
          <a:xfrm>
            <a:off x="5088844" y="967043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개발 환경 및 개발 방법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67024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7C1817-E92A-4412-A2A2-3117A621A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73" y="2187086"/>
            <a:ext cx="1735498" cy="1460354"/>
          </a:xfrm>
          <a:prstGeom prst="rect">
            <a:avLst/>
          </a:prstGeom>
        </p:spPr>
      </p:pic>
      <p:pic>
        <p:nvPicPr>
          <p:cNvPr id="3074" name="Picture 2" descr="ê´ë ¨ ì´ë¯¸ì§">
            <a:extLst>
              <a:ext uri="{FF2B5EF4-FFF2-40B4-BE49-F238E27FC236}">
                <a16:creationId xmlns:a16="http://schemas.microsoft.com/office/drawing/2014/main" id="{2DCEB75B-243E-41BC-8EFD-0F0A01662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02"/>
          <a:stretch/>
        </p:blipFill>
        <p:spPr bwMode="auto">
          <a:xfrm>
            <a:off x="5501263" y="2333789"/>
            <a:ext cx="1066963" cy="131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peaker imageì ëí ì´ë¯¸ì§ ê²ìê²°ê³¼">
            <a:extLst>
              <a:ext uri="{FF2B5EF4-FFF2-40B4-BE49-F238E27FC236}">
                <a16:creationId xmlns:a16="http://schemas.microsoft.com/office/drawing/2014/main" id="{CDB0BE90-9313-434F-9B14-00C974F12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329" y="2185274"/>
            <a:ext cx="1612987" cy="16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0D1DB43-0EBD-4634-88B2-2C79A4510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64207"/>
              </p:ext>
            </p:extLst>
          </p:nvPr>
        </p:nvGraphicFramePr>
        <p:xfrm>
          <a:off x="299147" y="4385248"/>
          <a:ext cx="11593705" cy="103846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97553">
                  <a:extLst>
                    <a:ext uri="{9D8B030D-6E8A-4147-A177-3AD203B41FA5}">
                      <a16:colId xmlns:a16="http://schemas.microsoft.com/office/drawing/2014/main" val="175092472"/>
                    </a:ext>
                  </a:extLst>
                </a:gridCol>
                <a:gridCol w="2169072">
                  <a:extLst>
                    <a:ext uri="{9D8B030D-6E8A-4147-A177-3AD203B41FA5}">
                      <a16:colId xmlns:a16="http://schemas.microsoft.com/office/drawing/2014/main" val="2454529994"/>
                    </a:ext>
                  </a:extLst>
                </a:gridCol>
                <a:gridCol w="2169072">
                  <a:extLst>
                    <a:ext uri="{9D8B030D-6E8A-4147-A177-3AD203B41FA5}">
                      <a16:colId xmlns:a16="http://schemas.microsoft.com/office/drawing/2014/main" val="201005878"/>
                    </a:ext>
                  </a:extLst>
                </a:gridCol>
                <a:gridCol w="2529004">
                  <a:extLst>
                    <a:ext uri="{9D8B030D-6E8A-4147-A177-3AD203B41FA5}">
                      <a16:colId xmlns:a16="http://schemas.microsoft.com/office/drawing/2014/main" val="803223378"/>
                    </a:ext>
                  </a:extLst>
                </a:gridCol>
                <a:gridCol w="2529004">
                  <a:extLst>
                    <a:ext uri="{9D8B030D-6E8A-4147-A177-3AD203B41FA5}">
                      <a16:colId xmlns:a16="http://schemas.microsoft.com/office/drawing/2014/main" val="2227382078"/>
                    </a:ext>
                  </a:extLst>
                </a:gridCol>
              </a:tblGrid>
              <a:tr h="434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인텔 </a:t>
                      </a:r>
                      <a:r>
                        <a:rPr lang="ko-KR" altLang="en-US" sz="17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리얼센스</a:t>
                      </a:r>
                      <a:endParaRPr lang="ko-KR" altLang="en-US" sz="17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85539" marR="85539" marT="42769" marB="4276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스피커</a:t>
                      </a:r>
                    </a:p>
                  </a:txBody>
                  <a:tcPr marL="85539" marR="85539" marT="42769" marB="4276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마이크</a:t>
                      </a:r>
                    </a:p>
                  </a:txBody>
                  <a:tcPr marL="85539" marR="85539" marT="42769" marB="4276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모니터</a:t>
                      </a:r>
                    </a:p>
                  </a:txBody>
                  <a:tcPr marL="85539" marR="85539" marT="42769" marB="4276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개발환경</a:t>
                      </a:r>
                      <a:endParaRPr lang="ko-KR" altLang="en-US" sz="17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85539" marR="85539" marT="42769" marB="42769"/>
                </a:tc>
                <a:extLst>
                  <a:ext uri="{0D108BD9-81ED-4DB2-BD59-A6C34878D82A}">
                    <a16:rowId xmlns:a16="http://schemas.microsoft.com/office/drawing/2014/main" val="4058066256"/>
                  </a:ext>
                </a:extLst>
              </a:tr>
              <a:tr h="586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농인의</a:t>
                      </a:r>
                      <a:r>
                        <a:rPr lang="ko-KR" altLang="en-US" sz="17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수화를 인식</a:t>
                      </a:r>
                    </a:p>
                  </a:txBody>
                  <a:tcPr marL="85539" marR="85539" marT="42769" marB="4276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텍스트를 음성으로 변환</a:t>
                      </a:r>
                    </a:p>
                  </a:txBody>
                  <a:tcPr marL="85539" marR="85539" marT="42769" marB="4276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음성을 텍스트로 변환</a:t>
                      </a:r>
                    </a:p>
                  </a:txBody>
                  <a:tcPr marL="85539" marR="85539" marT="42769" marB="4276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음성 데이터를 텍스트로 보여주기 위해 사용 </a:t>
                      </a:r>
                    </a:p>
                  </a:txBody>
                  <a:tcPr marL="85539" marR="85539" marT="42769" marB="4276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Visual Studio             </a:t>
                      </a:r>
                    </a:p>
                    <a:p>
                      <a:pPr algn="ctr" latinLnBrk="1"/>
                      <a:r>
                        <a:rPr lang="en-US" altLang="ko-KR" sz="17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C++</a:t>
                      </a:r>
                      <a:endParaRPr lang="ko-KR" altLang="en-US" sz="17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85539" marR="85539" marT="42769" marB="42769"/>
                </a:tc>
                <a:extLst>
                  <a:ext uri="{0D108BD9-81ED-4DB2-BD59-A6C34878D82A}">
                    <a16:rowId xmlns:a16="http://schemas.microsoft.com/office/drawing/2014/main" val="35024701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FAE8CB-B23C-4206-AEAF-29A843595AF6}"/>
              </a:ext>
            </a:extLst>
          </p:cNvPr>
          <p:cNvSpPr txBox="1"/>
          <p:nvPr/>
        </p:nvSpPr>
        <p:spPr>
          <a:xfrm>
            <a:off x="4481441" y="736210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EB7E9-CF37-426F-8A6D-9FF9FEE0D0E7}"/>
              </a:ext>
            </a:extLst>
          </p:cNvPr>
          <p:cNvSpPr txBox="1"/>
          <p:nvPr/>
        </p:nvSpPr>
        <p:spPr>
          <a:xfrm>
            <a:off x="5088844" y="967043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개발 환경 및 개발 방법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E84D90-B3F5-4236-B1D4-60DA063AAC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40"/>
          <a:stretch/>
        </p:blipFill>
        <p:spPr>
          <a:xfrm>
            <a:off x="183890" y="2141988"/>
            <a:ext cx="2610630" cy="16742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CE6BB6-DCE8-42B2-BDAB-DC1585A28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7143" y="2514600"/>
            <a:ext cx="2095709" cy="74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2739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64AFB64-4A77-4960-B6F4-4A5478E429DF}"/>
              </a:ext>
            </a:extLst>
          </p:cNvPr>
          <p:cNvSpPr txBox="1"/>
          <p:nvPr/>
        </p:nvSpPr>
        <p:spPr>
          <a:xfrm>
            <a:off x="4253071" y="396488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6.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1DC3C-0D60-40BB-BC13-EE59DB7853B5}"/>
              </a:ext>
            </a:extLst>
          </p:cNvPr>
          <p:cNvSpPr txBox="1"/>
          <p:nvPr/>
        </p:nvSpPr>
        <p:spPr>
          <a:xfrm>
            <a:off x="5013343" y="658682"/>
            <a:ext cx="5853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업무분담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77326A-F6A8-465C-807E-E633A7C74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87359"/>
              </p:ext>
            </p:extLst>
          </p:nvPr>
        </p:nvGraphicFramePr>
        <p:xfrm>
          <a:off x="924909" y="1659540"/>
          <a:ext cx="10342181" cy="49215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8508">
                  <a:extLst>
                    <a:ext uri="{9D8B030D-6E8A-4147-A177-3AD203B41FA5}">
                      <a16:colId xmlns:a16="http://schemas.microsoft.com/office/drawing/2014/main" val="2544055628"/>
                    </a:ext>
                  </a:extLst>
                </a:gridCol>
                <a:gridCol w="1818365">
                  <a:extLst>
                    <a:ext uri="{9D8B030D-6E8A-4147-A177-3AD203B41FA5}">
                      <a16:colId xmlns:a16="http://schemas.microsoft.com/office/drawing/2014/main" val="1020808191"/>
                    </a:ext>
                  </a:extLst>
                </a:gridCol>
                <a:gridCol w="2068436">
                  <a:extLst>
                    <a:ext uri="{9D8B030D-6E8A-4147-A177-3AD203B41FA5}">
                      <a16:colId xmlns:a16="http://schemas.microsoft.com/office/drawing/2014/main" val="1657162731"/>
                    </a:ext>
                  </a:extLst>
                </a:gridCol>
                <a:gridCol w="2068436">
                  <a:extLst>
                    <a:ext uri="{9D8B030D-6E8A-4147-A177-3AD203B41FA5}">
                      <a16:colId xmlns:a16="http://schemas.microsoft.com/office/drawing/2014/main" val="3150317939"/>
                    </a:ext>
                  </a:extLst>
                </a:gridCol>
                <a:gridCol w="2068436">
                  <a:extLst>
                    <a:ext uri="{9D8B030D-6E8A-4147-A177-3AD203B41FA5}">
                      <a16:colId xmlns:a16="http://schemas.microsoft.com/office/drawing/2014/main" val="4176769287"/>
                    </a:ext>
                  </a:extLst>
                </a:gridCol>
              </a:tblGrid>
              <a:tr h="809021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6111" marR="96111" marT="48055" marB="48055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나영훈</a:t>
                      </a:r>
                      <a:endParaRPr lang="ko-KR" altLang="en-US" sz="19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6111" marR="96111" marT="48055" marB="48055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신규영</a:t>
                      </a:r>
                      <a:endParaRPr lang="ko-KR" altLang="en-US" sz="19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6111" marR="96111" marT="48055" marB="48055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이주원</a:t>
                      </a:r>
                    </a:p>
                  </a:txBody>
                  <a:tcPr marL="96111" marR="96111" marT="48055" marB="48055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황다솔</a:t>
                      </a:r>
                      <a:endParaRPr lang="en-US" altLang="ko-KR" sz="19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9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6111" marR="96111" marT="48055" marB="48055"/>
                </a:tc>
                <a:extLst>
                  <a:ext uri="{0D108BD9-81ED-4DB2-BD59-A6C34878D82A}">
                    <a16:rowId xmlns:a16="http://schemas.microsoft.com/office/drawing/2014/main" val="3774200497"/>
                  </a:ext>
                </a:extLst>
              </a:tr>
              <a:tr h="1249441">
                <a:tc>
                  <a:txBody>
                    <a:bodyPr/>
                    <a:lstStyle/>
                    <a:p>
                      <a:pPr algn="ctr" latinLnBrk="1"/>
                      <a:endParaRPr lang="en-US" altLang="ko-KR" sz="19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자료탐색 및 </a:t>
                      </a:r>
                      <a:endParaRPr lang="en-US" altLang="ko-KR" sz="19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발표 자료 제작</a:t>
                      </a:r>
                    </a:p>
                  </a:txBody>
                  <a:tcPr marL="96111" marR="96111" marT="48055" marB="48055"/>
                </a:tc>
                <a:tc gridSpan="4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9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수어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사용에 대한 실태조사</a:t>
                      </a:r>
                      <a:endParaRPr lang="en-US" altLang="ko-KR" sz="19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9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수어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사용의 문제점</a:t>
                      </a:r>
                      <a:endParaRPr lang="en-US" altLang="ko-KR" sz="19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marL="342900" indent="-342900" algn="ctr" latinLnBrk="1">
                        <a:buAutoNum type="arabicPeriod" startAt="3"/>
                      </a:pPr>
                      <a:r>
                        <a:rPr lang="ko-KR" altLang="en-US" sz="19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수어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관련 연구사례 및  관련주제 조사</a:t>
                      </a:r>
                      <a:endParaRPr lang="en-US" altLang="ko-KR" sz="19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  <a:p>
                      <a:pPr marL="342900" indent="-342900" algn="ctr" latinLnBrk="1">
                        <a:buAutoNum type="arabicPeriod" startAt="3"/>
                      </a:pPr>
                      <a:r>
                        <a:rPr lang="ko-KR" altLang="en-US" sz="19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수어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인식에 사용되는 영상인식 장치 조사</a:t>
                      </a:r>
                      <a:endParaRPr lang="en-US" altLang="ko-KR" sz="1900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 marL="96111" marR="96111" marT="48055" marB="4805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88530"/>
                  </a:ext>
                </a:extLst>
              </a:tr>
              <a:tr h="961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설계</a:t>
                      </a:r>
                    </a:p>
                  </a:txBody>
                  <a:tcPr marL="96111" marR="96111" marT="48055" marB="480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리얼센스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동작 인식 설계</a:t>
                      </a:r>
                    </a:p>
                  </a:txBody>
                  <a:tcPr marL="96111" marR="96111" marT="48055" marB="480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API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를 활용한 부가기능 설계</a:t>
                      </a:r>
                      <a:r>
                        <a:rPr lang="en-US" altLang="ko-KR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및 수화 연구</a:t>
                      </a:r>
                    </a:p>
                  </a:txBody>
                  <a:tcPr marL="96111" marR="96111" marT="48055" marB="48055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리얼센스를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통해 얻은 데이터 처리 설계</a:t>
                      </a:r>
                    </a:p>
                  </a:txBody>
                  <a:tcPr marL="96111" marR="96111" marT="48055" marB="48055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63179"/>
                  </a:ext>
                </a:extLst>
              </a:tr>
              <a:tr h="961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구현</a:t>
                      </a:r>
                    </a:p>
                  </a:txBody>
                  <a:tcPr marL="96111" marR="96111" marT="48055" marB="480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리얼센스를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이용한 </a:t>
                      </a:r>
                      <a:r>
                        <a:rPr lang="ko-KR" altLang="en-US" sz="19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수어의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인식 구현</a:t>
                      </a:r>
                    </a:p>
                  </a:txBody>
                  <a:tcPr marL="96111" marR="96111" marT="48055" marB="480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API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를 활용한 부가기능 설계</a:t>
                      </a:r>
                    </a:p>
                  </a:txBody>
                  <a:tcPr marL="96111" marR="96111" marT="48055" marB="48055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데이터 처리 알고리즘 작성</a:t>
                      </a:r>
                    </a:p>
                  </a:txBody>
                  <a:tcPr marL="96111" marR="96111" marT="48055" marB="48055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307657"/>
                  </a:ext>
                </a:extLst>
              </a:tr>
              <a:tr h="809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테스트</a:t>
                      </a:r>
                    </a:p>
                  </a:txBody>
                  <a:tcPr marL="96111" marR="96111" marT="48055" marB="48055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수화 인식</a:t>
                      </a:r>
                      <a:r>
                        <a:rPr lang="en-US" altLang="ko-KR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, 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데이터 처리의 정확성 확인</a:t>
                      </a:r>
                      <a:r>
                        <a:rPr lang="en-US" altLang="ko-KR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, API</a:t>
                      </a:r>
                      <a:r>
                        <a:rPr lang="ko-KR" altLang="en-US" sz="1900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를 활용한 추가기능 테스트</a:t>
                      </a:r>
                    </a:p>
                  </a:txBody>
                  <a:tcPr marL="96111" marR="96111" marT="48055" marB="48055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601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56018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D5591C3-5D7B-4FE0-A6FB-2D2CD287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123783"/>
              </p:ext>
            </p:extLst>
          </p:nvPr>
        </p:nvGraphicFramePr>
        <p:xfrm>
          <a:off x="507464" y="1352534"/>
          <a:ext cx="11177072" cy="5108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792">
                  <a:extLst>
                    <a:ext uri="{9D8B030D-6E8A-4147-A177-3AD203B41FA5}">
                      <a16:colId xmlns:a16="http://schemas.microsoft.com/office/drawing/2014/main" val="137965764"/>
                    </a:ext>
                  </a:extLst>
                </a:gridCol>
                <a:gridCol w="833628">
                  <a:extLst>
                    <a:ext uri="{9D8B030D-6E8A-4147-A177-3AD203B41FA5}">
                      <a16:colId xmlns:a16="http://schemas.microsoft.com/office/drawing/2014/main" val="3260057512"/>
                    </a:ext>
                  </a:extLst>
                </a:gridCol>
                <a:gridCol w="833628">
                  <a:extLst>
                    <a:ext uri="{9D8B030D-6E8A-4147-A177-3AD203B41FA5}">
                      <a16:colId xmlns:a16="http://schemas.microsoft.com/office/drawing/2014/main" val="2504046526"/>
                    </a:ext>
                  </a:extLst>
                </a:gridCol>
                <a:gridCol w="833628">
                  <a:extLst>
                    <a:ext uri="{9D8B030D-6E8A-4147-A177-3AD203B41FA5}">
                      <a16:colId xmlns:a16="http://schemas.microsoft.com/office/drawing/2014/main" val="975971268"/>
                    </a:ext>
                  </a:extLst>
                </a:gridCol>
                <a:gridCol w="833628">
                  <a:extLst>
                    <a:ext uri="{9D8B030D-6E8A-4147-A177-3AD203B41FA5}">
                      <a16:colId xmlns:a16="http://schemas.microsoft.com/office/drawing/2014/main" val="1867051569"/>
                    </a:ext>
                  </a:extLst>
                </a:gridCol>
                <a:gridCol w="833628">
                  <a:extLst>
                    <a:ext uri="{9D8B030D-6E8A-4147-A177-3AD203B41FA5}">
                      <a16:colId xmlns:a16="http://schemas.microsoft.com/office/drawing/2014/main" val="1501630273"/>
                    </a:ext>
                  </a:extLst>
                </a:gridCol>
                <a:gridCol w="833628">
                  <a:extLst>
                    <a:ext uri="{9D8B030D-6E8A-4147-A177-3AD203B41FA5}">
                      <a16:colId xmlns:a16="http://schemas.microsoft.com/office/drawing/2014/main" val="38516592"/>
                    </a:ext>
                  </a:extLst>
                </a:gridCol>
                <a:gridCol w="833628">
                  <a:extLst>
                    <a:ext uri="{9D8B030D-6E8A-4147-A177-3AD203B41FA5}">
                      <a16:colId xmlns:a16="http://schemas.microsoft.com/office/drawing/2014/main" val="281420019"/>
                    </a:ext>
                  </a:extLst>
                </a:gridCol>
                <a:gridCol w="833628">
                  <a:extLst>
                    <a:ext uri="{9D8B030D-6E8A-4147-A177-3AD203B41FA5}">
                      <a16:colId xmlns:a16="http://schemas.microsoft.com/office/drawing/2014/main" val="4218680053"/>
                    </a:ext>
                  </a:extLst>
                </a:gridCol>
                <a:gridCol w="833628">
                  <a:extLst>
                    <a:ext uri="{9D8B030D-6E8A-4147-A177-3AD203B41FA5}">
                      <a16:colId xmlns:a16="http://schemas.microsoft.com/office/drawing/2014/main" val="1027542660"/>
                    </a:ext>
                  </a:extLst>
                </a:gridCol>
                <a:gridCol w="833628">
                  <a:extLst>
                    <a:ext uri="{9D8B030D-6E8A-4147-A177-3AD203B41FA5}">
                      <a16:colId xmlns:a16="http://schemas.microsoft.com/office/drawing/2014/main" val="1800519276"/>
                    </a:ext>
                  </a:extLst>
                </a:gridCol>
              </a:tblGrid>
              <a:tr h="5145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추진사항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12</a:t>
                      </a:r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6</a:t>
                      </a:r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7</a:t>
                      </a:r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8</a:t>
                      </a:r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9</a:t>
                      </a:r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613239"/>
                  </a:ext>
                </a:extLst>
              </a:tr>
              <a:tr h="53061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제안서제출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308832"/>
                  </a:ext>
                </a:extLst>
              </a:tr>
              <a:tr h="5306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리얼센스</a:t>
                      </a:r>
                      <a:r>
                        <a:rPr lang="ko-KR" altLang="en-US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작동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304365"/>
                  </a:ext>
                </a:extLst>
              </a:tr>
              <a:tr h="530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수어</a:t>
                      </a:r>
                      <a:r>
                        <a:rPr lang="ko-KR" altLang="en-US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 텍스트 변환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2580"/>
                  </a:ext>
                </a:extLst>
              </a:tr>
              <a:tr h="6189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Data </a:t>
                      </a:r>
                      <a:r>
                        <a:rPr lang="ko-KR" altLang="en-US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처리 알고리즘 구현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869147"/>
                  </a:ext>
                </a:extLst>
              </a:tr>
              <a:tr h="5306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API </a:t>
                      </a:r>
                      <a:r>
                        <a:rPr lang="ko-KR" altLang="en-US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접목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854495"/>
                  </a:ext>
                </a:extLst>
              </a:tr>
              <a:tr h="5306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UI </a:t>
                      </a:r>
                      <a:r>
                        <a:rPr lang="ko-KR" altLang="en-US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제작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475593"/>
                  </a:ext>
                </a:extLst>
              </a:tr>
              <a:tr h="5306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중간 보고서 제출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10037"/>
                  </a:ext>
                </a:extLst>
              </a:tr>
              <a:tr h="5306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210 구름고딕 070" panose="02020603020101020101" pitchFamily="18" charset="-127"/>
                          <a:ea typeface="210 구름고딕 070" panose="02020603020101020101" pitchFamily="18" charset="-127"/>
                        </a:rPr>
                        <a:t>발표 및 시연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구름고딕 070" panose="02020603020101020101" pitchFamily="18" charset="-127"/>
                        <a:ea typeface="210 구름고딕 070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7752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2F665EE-D95D-4FED-8406-784E9E0B94A1}"/>
              </a:ext>
            </a:extLst>
          </p:cNvPr>
          <p:cNvSpPr txBox="1"/>
          <p:nvPr/>
        </p:nvSpPr>
        <p:spPr>
          <a:xfrm>
            <a:off x="4253071" y="396488"/>
            <a:ext cx="760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7.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A11E55-4286-432B-A094-0E1A92A1F723}"/>
              </a:ext>
            </a:extLst>
          </p:cNvPr>
          <p:cNvSpPr txBox="1"/>
          <p:nvPr/>
        </p:nvSpPr>
        <p:spPr>
          <a:xfrm>
            <a:off x="5013343" y="658682"/>
            <a:ext cx="267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종합설계 수행일정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0975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795A31-FA19-4060-B7CB-726B320908C3}"/>
              </a:ext>
            </a:extLst>
          </p:cNvPr>
          <p:cNvSpPr txBox="1"/>
          <p:nvPr/>
        </p:nvSpPr>
        <p:spPr>
          <a:xfrm>
            <a:off x="829518" y="1798040"/>
            <a:ext cx="11045649" cy="4807577"/>
          </a:xfrm>
          <a:prstGeom prst="rect">
            <a:avLst/>
          </a:prstGeom>
          <a:noFill/>
        </p:spPr>
        <p:txBody>
          <a:bodyPr wrap="square" numCol="2" spcCol="468000" rtlCol="0">
            <a:spAutoFit/>
          </a:bodyPr>
          <a:lstStyle/>
          <a:p>
            <a:r>
              <a:rPr lang="ko-KR" altLang="en-US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사용률에 관한 조사 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표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-1&gt;&lt;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표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-2&gt; 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청각장애인의 언어 사용 실태연구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(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국립국어원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</a:t>
            </a:r>
            <a:r>
              <a:rPr lang="ko-KR" altLang="en-US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한국농아인협회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)</a:t>
            </a:r>
          </a:p>
          <a:p>
            <a:r>
              <a:rPr lang="en-US" altLang="ko-KR" sz="11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</a:t>
            </a:r>
            <a:r>
              <a:rPr lang="en-US" altLang="ko-KR" sz="1100" u="sng" dirty="0">
                <a:latin typeface="210 구름고딕 070" panose="02020603020101020101" pitchFamily="18" charset="-127"/>
                <a:ea typeface="210 구름고딕 070" panose="02020603020101020101" pitchFamily="18" charset="-127"/>
                <a:hlinkClick r:id="rId3"/>
              </a:rPr>
              <a:t>http://www.korean.go.kr/common/download.do;front=E244705905FEA7363B66E71BBBE3B40B?file_path=bookData&amp;c_file_name=%ED%8A%B9%EC%88%98%EC%96%B8%EC%96%B4-02-14.pdf&amp;o_file_name=%ED%8A%B9%EC%88%98%EC%96%B8%EC%96%B4-02-14.pdf&amp;downGubun=bookDataView&amp;book_seq=326</a:t>
            </a:r>
            <a:endParaRPr lang="en-US" altLang="ko-KR" sz="1100" u="sng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국내 수화 통역사 현황 및 </a:t>
            </a:r>
            <a:r>
              <a:rPr lang="ko-KR" altLang="en-US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농인을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위한 </a:t>
            </a:r>
            <a:r>
              <a:rPr lang="ko-KR" altLang="en-US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통역 서비스 제공 필요 기사</a:t>
            </a: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</a:t>
            </a:r>
            <a:r>
              <a:rPr lang="en-US" altLang="ko-KR" sz="1000" u="sng" dirty="0">
                <a:latin typeface="210 구름고딕 070" panose="02020603020101020101" pitchFamily="18" charset="-127"/>
                <a:ea typeface="210 구름고딕 070" panose="02020603020101020101" pitchFamily="18" charset="-127"/>
                <a:hlinkClick r:id="rId4"/>
              </a:rPr>
              <a:t>http://www.ablenews.co.kr/News/NewsContent.aspx?CategoryCode=0034&amp;NewsCode=003420170719092426627580#z</a:t>
            </a:r>
            <a:endParaRPr lang="ko-KR" altLang="ko-KR" sz="1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05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</a:t>
            </a:r>
            <a:r>
              <a:rPr lang="en-US" altLang="ko-KR" sz="1050" u="sng" dirty="0">
                <a:latin typeface="210 구름고딕 070" panose="02020603020101020101" pitchFamily="18" charset="-127"/>
                <a:ea typeface="210 구름고딕 070" panose="02020603020101020101" pitchFamily="18" charset="-127"/>
                <a:hlinkClick r:id="rId5"/>
              </a:rPr>
              <a:t>http://www.welfarenews.net/news/articleView.html?idxno=46691</a:t>
            </a:r>
            <a:endParaRPr lang="en-US" altLang="ko-KR" sz="1050" u="sng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비전기반의 일상적 손동작 인식연구 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그림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-1&gt;</a:t>
            </a:r>
          </a:p>
          <a:p>
            <a:r>
              <a:rPr lang="en-US" altLang="ko-KR" sz="1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</a:t>
            </a:r>
            <a:r>
              <a:rPr lang="en-US" altLang="ko-KR" sz="1200" u="sng" dirty="0">
                <a:latin typeface="210 구름고딕 070" panose="02020603020101020101" pitchFamily="18" charset="-127"/>
                <a:ea typeface="210 구름고딕 070" panose="02020603020101020101" pitchFamily="18" charset="-127"/>
                <a:hlinkClick r:id="rId6"/>
              </a:rPr>
              <a:t> http://www.riss.kr/link?id=T14541858</a:t>
            </a:r>
            <a:endParaRPr lang="en-US" altLang="ko-KR" sz="1200" u="sng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en-US" altLang="ko-KR" u="sng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ko-KR" altLang="en-US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수화번역어플리케이션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그림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-2&gt;</a:t>
            </a:r>
          </a:p>
          <a:p>
            <a:r>
              <a:rPr lang="en-US" altLang="ko-KR" sz="1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https://play.google.com/store/apps/details?id=com.sec.android.app.ksldic&amp;hl=ko</a:t>
            </a: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청각장애인과 난청인을 위한 </a:t>
            </a:r>
            <a:r>
              <a:rPr lang="ko-KR" altLang="en-US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넥밴드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그림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-3&gt;</a:t>
            </a:r>
          </a:p>
          <a:p>
            <a:pPr lvl="1"/>
            <a:r>
              <a:rPr lang="en-US" altLang="ko-KR" sz="1100" u="sng" dirty="0">
                <a:latin typeface="210 구름고딕 070" panose="02020603020101020101" pitchFamily="18" charset="-127"/>
                <a:ea typeface="210 구름고딕 070" panose="02020603020101020101" pitchFamily="18" charset="-127"/>
                <a:hlinkClick r:id="rId7"/>
              </a:rPr>
              <a:t>https://www.wadiz.kr/web/campaign/detail/5473</a:t>
            </a:r>
            <a:endParaRPr lang="ko-KR" altLang="ko-KR" sz="11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의료 통역사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그림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-4&gt;</a:t>
            </a:r>
          </a:p>
          <a:p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</a:t>
            </a:r>
            <a:r>
              <a:rPr lang="en-US" altLang="ko-KR" sz="11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https://1boon.kakao.com/jobsN/5a0be80ced94d200013a8399</a:t>
            </a:r>
          </a:p>
          <a:p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필담을 활용해 바리스타 기술 학습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그림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-5&gt;</a:t>
            </a:r>
          </a:p>
          <a:p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	</a:t>
            </a:r>
            <a:r>
              <a:rPr lang="en-US" altLang="ko-KR" sz="1050" dirty="0">
                <a:latin typeface="210 구름고딕 070" panose="02020603020101020101" pitchFamily="18" charset="-127"/>
                <a:ea typeface="210 구름고딕 070" panose="02020603020101020101" pitchFamily="18" charset="-127"/>
                <a:hlinkClick r:id="rId8"/>
              </a:rPr>
              <a:t>http://news.khan.co.kr/kh_news/khan_art_view.html?art_id=201709221523001</a:t>
            </a:r>
            <a:endParaRPr lang="en-US" altLang="ko-KR" sz="105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F2226-EF01-4829-8FC6-43BED12B5FC4}"/>
              </a:ext>
            </a:extLst>
          </p:cNvPr>
          <p:cNvSpPr txBox="1"/>
          <p:nvPr/>
        </p:nvSpPr>
        <p:spPr>
          <a:xfrm>
            <a:off x="4253071" y="396488"/>
            <a:ext cx="760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8.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5406C-C3A9-4606-9FAC-2EB0FFE3CFED}"/>
              </a:ext>
            </a:extLst>
          </p:cNvPr>
          <p:cNvSpPr txBox="1"/>
          <p:nvPr/>
        </p:nvSpPr>
        <p:spPr>
          <a:xfrm>
            <a:off x="5013343" y="658682"/>
            <a:ext cx="337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참고문헌 및 사진 출처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5391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D7C971C-C23C-4585-9922-F15AF7CE8A1F}"/>
              </a:ext>
            </a:extLst>
          </p:cNvPr>
          <p:cNvSpPr/>
          <p:nvPr/>
        </p:nvSpPr>
        <p:spPr>
          <a:xfrm>
            <a:off x="350520" y="3429000"/>
            <a:ext cx="1149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https://github.com/shinky1108/SL_Translator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5CF657-6F75-45AA-B7AE-7148C984B6C1}"/>
              </a:ext>
            </a:extLst>
          </p:cNvPr>
          <p:cNvSpPr txBox="1"/>
          <p:nvPr/>
        </p:nvSpPr>
        <p:spPr>
          <a:xfrm>
            <a:off x="4915143" y="1599722"/>
            <a:ext cx="236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GITHUB</a:t>
            </a:r>
            <a:endParaRPr lang="ko-KR" altLang="en-US" sz="4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67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400F49-A877-4B14-9860-B612809CD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920" y="2210"/>
            <a:ext cx="8231525" cy="685430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877037" y="-3698"/>
            <a:ext cx="8267168" cy="6859488"/>
          </a:xfrm>
          <a:prstGeom prst="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8013" y="3018308"/>
            <a:ext cx="271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목차</a:t>
            </a: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5297028" y="1004092"/>
            <a:ext cx="266323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개요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선정한 주제에 대한 배경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기대효과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4856796" y="999196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6" name="TextBox 45"/>
          <p:cNvSpPr txBox="1">
            <a:spLocks/>
          </p:cNvSpPr>
          <p:nvPr/>
        </p:nvSpPr>
        <p:spPr>
          <a:xfrm>
            <a:off x="5297028" y="1954881"/>
            <a:ext cx="270397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관련 연구 및 사례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선정한 주제에 대한 연구와 사례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>
          <a:xfrm>
            <a:off x="4851065" y="1885431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8" name="TextBox 47"/>
          <p:cNvSpPr txBox="1">
            <a:spLocks/>
          </p:cNvSpPr>
          <p:nvPr/>
        </p:nvSpPr>
        <p:spPr>
          <a:xfrm>
            <a:off x="5297028" y="3876017"/>
            <a:ext cx="266323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>
            <a:off x="4851065" y="2828852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5316553" y="3812363"/>
            <a:ext cx="246197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구성도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선정한 주제에 시스템 구성도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4831289" y="3785226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4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E03B6B-E8AB-4624-8775-523BB94CB259}"/>
              </a:ext>
            </a:extLst>
          </p:cNvPr>
          <p:cNvSpPr txBox="1">
            <a:spLocks/>
          </p:cNvSpPr>
          <p:nvPr/>
        </p:nvSpPr>
        <p:spPr>
          <a:xfrm>
            <a:off x="5316553" y="2917577"/>
            <a:ext cx="250679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시스템 수행 시나리오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선정한 주제에 대한 시스템 시나리오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0E895A-12A7-4207-A4C6-4FE367F6BF45}"/>
              </a:ext>
            </a:extLst>
          </p:cNvPr>
          <p:cNvSpPr txBox="1">
            <a:spLocks/>
          </p:cNvSpPr>
          <p:nvPr/>
        </p:nvSpPr>
        <p:spPr>
          <a:xfrm>
            <a:off x="8861093" y="1004092"/>
            <a:ext cx="30719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업무분담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E7E6E6">
                    <a:lumMod val="90000"/>
                  </a:srgb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</a:t>
            </a:r>
            <a:r>
              <a:rPr lang="ko-KR" altLang="en-US" sz="1100" dirty="0">
                <a:solidFill>
                  <a:srgbClr val="E7E6E6">
                    <a:lumMod val="90000"/>
                  </a:srgb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프로젝트 진행 업무분담 및 수행계획</a:t>
            </a:r>
            <a:endParaRPr lang="en-US" altLang="ko-KR" sz="20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B14B26-44A2-44E7-BCFE-D6E5C04B79CF}"/>
              </a:ext>
            </a:extLst>
          </p:cNvPr>
          <p:cNvSpPr txBox="1">
            <a:spLocks/>
          </p:cNvSpPr>
          <p:nvPr/>
        </p:nvSpPr>
        <p:spPr>
          <a:xfrm>
            <a:off x="4866014" y="4821936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5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364DA-41F4-4986-A011-74B6E8A9F42E}"/>
              </a:ext>
            </a:extLst>
          </p:cNvPr>
          <p:cNvSpPr txBox="1">
            <a:spLocks/>
          </p:cNvSpPr>
          <p:nvPr/>
        </p:nvSpPr>
        <p:spPr>
          <a:xfrm>
            <a:off x="8394913" y="952898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6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09621D-B4CE-431A-A346-5DE12B1B8188}"/>
              </a:ext>
            </a:extLst>
          </p:cNvPr>
          <p:cNvSpPr txBox="1">
            <a:spLocks/>
          </p:cNvSpPr>
          <p:nvPr/>
        </p:nvSpPr>
        <p:spPr>
          <a:xfrm>
            <a:off x="8861093" y="2004660"/>
            <a:ext cx="3004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종합설계 수행일정</a:t>
            </a:r>
            <a:r>
              <a:rPr lang="ko-KR" altLang="en-US" sz="20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E5CB4F-FCAC-4F50-B948-A1152864CB06}"/>
              </a:ext>
            </a:extLst>
          </p:cNvPr>
          <p:cNvSpPr txBox="1">
            <a:spLocks/>
          </p:cNvSpPr>
          <p:nvPr/>
        </p:nvSpPr>
        <p:spPr>
          <a:xfrm>
            <a:off x="8394913" y="1897006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7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80987-5557-4DB1-9431-97B0CE17BC6C}"/>
              </a:ext>
            </a:extLst>
          </p:cNvPr>
          <p:cNvSpPr txBox="1">
            <a:spLocks/>
          </p:cNvSpPr>
          <p:nvPr/>
        </p:nvSpPr>
        <p:spPr>
          <a:xfrm>
            <a:off x="8861092" y="2884644"/>
            <a:ext cx="300492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필요기술 및 참고문헌</a:t>
            </a:r>
            <a:endParaRPr lang="en-US" altLang="ko-KR" sz="1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선정한 주제에 대한 시스템 시나리오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5D7EC1-5DDC-4B27-A610-068EB9234193}"/>
              </a:ext>
            </a:extLst>
          </p:cNvPr>
          <p:cNvSpPr txBox="1">
            <a:spLocks/>
          </p:cNvSpPr>
          <p:nvPr/>
        </p:nvSpPr>
        <p:spPr>
          <a:xfrm>
            <a:off x="5316553" y="4874625"/>
            <a:ext cx="30719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개발 환경 및 개발 방법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lvl="0"/>
            <a:r>
              <a:rPr lang="en-US" altLang="ko-KR" sz="1100" dirty="0">
                <a:solidFill>
                  <a:srgbClr val="E7E6E6">
                    <a:lumMod val="90000"/>
                  </a:srgb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|</a:t>
            </a:r>
            <a:r>
              <a:rPr lang="ko-KR" altLang="en-US" sz="1100" dirty="0">
                <a:solidFill>
                  <a:srgbClr val="E7E6E6">
                    <a:lumMod val="90000"/>
                  </a:srgb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선정한 주제에 시스템 구성도</a:t>
            </a:r>
            <a:endParaRPr lang="en-US" altLang="ko-KR" sz="2000" dirty="0">
              <a:solidFill>
                <a:srgbClr val="E7E6E6">
                  <a:lumMod val="90000"/>
                </a:srgb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FDDD9D-C93A-4B33-94BD-398B627769CB}"/>
              </a:ext>
            </a:extLst>
          </p:cNvPr>
          <p:cNvSpPr txBox="1">
            <a:spLocks/>
          </p:cNvSpPr>
          <p:nvPr/>
        </p:nvSpPr>
        <p:spPr>
          <a:xfrm>
            <a:off x="8372601" y="2791440"/>
            <a:ext cx="700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chemeClr val="bg2">
                    <a:lumMod val="9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8</a:t>
            </a:r>
            <a:endParaRPr lang="ko-KR" altLang="en-US" sz="4800" b="1" spc="-300" dirty="0">
              <a:solidFill>
                <a:schemeClr val="bg2">
                  <a:lumMod val="90000"/>
                </a:schemeClr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446866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64AFB64-4A77-4960-B6F4-4A5478E429DF}"/>
              </a:ext>
            </a:extLst>
          </p:cNvPr>
          <p:cNvSpPr txBox="1"/>
          <p:nvPr/>
        </p:nvSpPr>
        <p:spPr>
          <a:xfrm>
            <a:off x="4049798" y="2967335"/>
            <a:ext cx="409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THANK YOU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05819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64AFB64-4A77-4960-B6F4-4A5478E429DF}"/>
              </a:ext>
            </a:extLst>
          </p:cNvPr>
          <p:cNvSpPr txBox="1"/>
          <p:nvPr/>
        </p:nvSpPr>
        <p:spPr>
          <a:xfrm>
            <a:off x="4734164" y="797990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1DC3C-0D60-40BB-BC13-EE59DB7853B5}"/>
              </a:ext>
            </a:extLst>
          </p:cNvPr>
          <p:cNvSpPr txBox="1"/>
          <p:nvPr/>
        </p:nvSpPr>
        <p:spPr>
          <a:xfrm>
            <a:off x="5412230" y="1028823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 개발 배경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1026" name="Picture 2" descr="talking man  iconì ëí ì´ë¯¸ì§ ê²ìê²°ê³¼">
            <a:extLst>
              <a:ext uri="{FF2B5EF4-FFF2-40B4-BE49-F238E27FC236}">
                <a16:creationId xmlns:a16="http://schemas.microsoft.com/office/drawing/2014/main" id="{8BE88B05-A1FB-42BA-B1FC-3F58E4E2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70" y="1986127"/>
            <a:ext cx="1163945" cy="179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9FF222-D5A2-4BF1-8865-283E3145A0E5}"/>
              </a:ext>
            </a:extLst>
          </p:cNvPr>
          <p:cNvSpPr txBox="1"/>
          <p:nvPr/>
        </p:nvSpPr>
        <p:spPr>
          <a:xfrm>
            <a:off x="3304107" y="2526175"/>
            <a:ext cx="79668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“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저는 밖에서 노는 것 보다 책을 읽는 것을 좋아합니다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“</a:t>
            </a:r>
          </a:p>
          <a:p>
            <a:pPr algn="ctr"/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나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밖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놀다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별로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집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계시다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독서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+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낫다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0BCE6D-30B5-4664-8BAB-1E731F9666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72" y="4049669"/>
            <a:ext cx="2124585" cy="17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121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92C224B-8D40-482E-9614-DA7A5B1AB50E}"/>
              </a:ext>
            </a:extLst>
          </p:cNvPr>
          <p:cNvSpPr txBox="1"/>
          <p:nvPr/>
        </p:nvSpPr>
        <p:spPr>
          <a:xfrm>
            <a:off x="5412230" y="1028823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 개발 배경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717AB-CB16-4565-A70E-903BFCEF3E98}"/>
              </a:ext>
            </a:extLst>
          </p:cNvPr>
          <p:cNvSpPr txBox="1"/>
          <p:nvPr/>
        </p:nvSpPr>
        <p:spPr>
          <a:xfrm>
            <a:off x="4716856" y="797990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7088CC-3898-4951-95E3-F6014DE36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44" b="26977"/>
          <a:stretch/>
        </p:blipFill>
        <p:spPr>
          <a:xfrm>
            <a:off x="7123785" y="3100215"/>
            <a:ext cx="1565937" cy="14113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0EA7D8-A182-4CB2-B072-D911C896B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20"/>
          <a:stretch/>
        </p:blipFill>
        <p:spPr>
          <a:xfrm>
            <a:off x="9440622" y="3246782"/>
            <a:ext cx="1240695" cy="111820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0A0FCA2-8CA6-4313-957E-CBF1E0C39BB9}"/>
              </a:ext>
            </a:extLst>
          </p:cNvPr>
          <p:cNvSpPr txBox="1"/>
          <p:nvPr/>
        </p:nvSpPr>
        <p:spPr>
          <a:xfrm>
            <a:off x="1149703" y="5050024"/>
            <a:ext cx="2026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전혀 모른다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158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명 </a:t>
            </a:r>
            <a:r>
              <a:rPr lang="en-US" altLang="ko-KR" sz="2400" b="1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45.1%</a:t>
            </a:r>
            <a:endParaRPr lang="ko-KR" altLang="en-US" sz="2400" b="1" dirty="0">
              <a:solidFill>
                <a:srgbClr val="FF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EF82D5-11BB-4A58-8C15-66DF899B9634}"/>
              </a:ext>
            </a:extLst>
          </p:cNvPr>
          <p:cNvSpPr txBox="1"/>
          <p:nvPr/>
        </p:nvSpPr>
        <p:spPr>
          <a:xfrm>
            <a:off x="4231085" y="5050024"/>
            <a:ext cx="2026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거의 모른다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158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명 </a:t>
            </a:r>
            <a:r>
              <a:rPr lang="en-US" altLang="ko-KR" sz="2400" b="1" dirty="0">
                <a:solidFill>
                  <a:srgbClr val="FF0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45.1%</a:t>
            </a:r>
            <a:endParaRPr lang="ko-KR" altLang="en-US" sz="2400" b="1" dirty="0">
              <a:solidFill>
                <a:srgbClr val="FF0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159095-4AEC-43F6-A385-A69551BB7C76}"/>
              </a:ext>
            </a:extLst>
          </p:cNvPr>
          <p:cNvSpPr txBox="1"/>
          <p:nvPr/>
        </p:nvSpPr>
        <p:spPr>
          <a:xfrm>
            <a:off x="6756977" y="5050023"/>
            <a:ext cx="2026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조금 이해한다 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33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명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9.4%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81CDE8-346C-4879-BACD-514503C46663}"/>
              </a:ext>
            </a:extLst>
          </p:cNvPr>
          <p:cNvSpPr txBox="1"/>
          <p:nvPr/>
        </p:nvSpPr>
        <p:spPr>
          <a:xfrm>
            <a:off x="8783382" y="5050023"/>
            <a:ext cx="255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대부분 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/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완전히 이해한다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명</a:t>
            </a:r>
            <a:r>
              <a:rPr lang="ko-KR" altLang="en-US" sz="2400" b="1" dirty="0">
                <a:solidFill>
                  <a:srgbClr val="3333FF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rgbClr val="3333FF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0.3%</a:t>
            </a:r>
            <a:endParaRPr lang="ko-KR" altLang="en-US" sz="2400" b="1" dirty="0">
              <a:solidFill>
                <a:srgbClr val="3333FF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1E3AAD-19DC-48B5-893E-6098CC34194B}"/>
              </a:ext>
            </a:extLst>
          </p:cNvPr>
          <p:cNvSpPr txBox="1"/>
          <p:nvPr/>
        </p:nvSpPr>
        <p:spPr>
          <a:xfrm>
            <a:off x="1660470" y="1721178"/>
            <a:ext cx="9194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우리는 수화를 얼마나 알고있을까</a:t>
            </a:r>
            <a:r>
              <a:rPr lang="en-US" altLang="ko-KR" sz="3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?</a:t>
            </a:r>
          </a:p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한국산업기술대학교 재학생 대상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380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명 응답 </a:t>
            </a:r>
          </a:p>
        </p:txBody>
      </p:sp>
      <p:pic>
        <p:nvPicPr>
          <p:cNvPr id="1026" name="Picture 2" descr="emoji hand in faceì ëí ì´ë¯¸ì§ ê²ìê²°ê³¼">
            <a:extLst>
              <a:ext uri="{FF2B5EF4-FFF2-40B4-BE49-F238E27FC236}">
                <a16:creationId xmlns:a16="http://schemas.microsoft.com/office/drawing/2014/main" id="{80E729AA-EBB8-45DB-A44B-27B11E80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1" y="2492022"/>
            <a:ext cx="2447274" cy="236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de nao seiì ëí ì´ë¯¸ì§ ê²ìê²°ê³¼">
            <a:extLst>
              <a:ext uri="{FF2B5EF4-FFF2-40B4-BE49-F238E27FC236}">
                <a16:creationId xmlns:a16="http://schemas.microsoft.com/office/drawing/2014/main" id="{208E1F74-D6F4-4010-8A97-94DA762F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152" y="2712535"/>
            <a:ext cx="2258272" cy="213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6370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C8B9141-D135-45A0-8EB0-2487885E2EEF}"/>
              </a:ext>
            </a:extLst>
          </p:cNvPr>
          <p:cNvSpPr txBox="1"/>
          <p:nvPr/>
        </p:nvSpPr>
        <p:spPr>
          <a:xfrm>
            <a:off x="1218814" y="2185299"/>
            <a:ext cx="327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4C590-50D1-4A33-85C9-44F747E3D8E6}"/>
              </a:ext>
            </a:extLst>
          </p:cNvPr>
          <p:cNvSpPr txBox="1"/>
          <p:nvPr/>
        </p:nvSpPr>
        <p:spPr>
          <a:xfrm>
            <a:off x="6219950" y="3932547"/>
            <a:ext cx="596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717AB-CB16-4565-A70E-903BFCEF3E98}"/>
              </a:ext>
            </a:extLst>
          </p:cNvPr>
          <p:cNvSpPr txBox="1"/>
          <p:nvPr/>
        </p:nvSpPr>
        <p:spPr>
          <a:xfrm>
            <a:off x="4716856" y="797990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3BD54-2DE0-478E-A70F-823C8864547D}"/>
              </a:ext>
            </a:extLst>
          </p:cNvPr>
          <p:cNvSpPr txBox="1"/>
          <p:nvPr/>
        </p:nvSpPr>
        <p:spPr>
          <a:xfrm>
            <a:off x="1218814" y="2185299"/>
            <a:ext cx="327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272E77-3049-400A-9671-8B7635207CFF}"/>
              </a:ext>
            </a:extLst>
          </p:cNvPr>
          <p:cNvGrpSpPr/>
          <p:nvPr/>
        </p:nvGrpSpPr>
        <p:grpSpPr>
          <a:xfrm>
            <a:off x="-157896" y="1670886"/>
            <a:ext cx="5713975" cy="4156698"/>
            <a:chOff x="-2180650" y="1302671"/>
            <a:chExt cx="5713975" cy="4156698"/>
          </a:xfrm>
        </p:grpSpPr>
        <p:graphicFrame>
          <p:nvGraphicFramePr>
            <p:cNvPr id="13" name="차트 12">
              <a:extLst>
                <a:ext uri="{FF2B5EF4-FFF2-40B4-BE49-F238E27FC236}">
                  <a16:creationId xmlns:a16="http://schemas.microsoft.com/office/drawing/2014/main" id="{0F90071B-3496-442A-B2FB-CB22AED60261}"/>
                </a:ext>
              </a:extLst>
            </p:cNvPr>
            <p:cNvGraphicFramePr/>
            <p:nvPr>
              <p:extLst/>
            </p:nvPr>
          </p:nvGraphicFramePr>
          <p:xfrm>
            <a:off x="-2180650" y="1302671"/>
            <a:ext cx="5646488" cy="38784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119F9B-1E15-4D63-99E9-1820347EF8A6}"/>
                </a:ext>
              </a:extLst>
            </p:cNvPr>
            <p:cNvSpPr txBox="1"/>
            <p:nvPr/>
          </p:nvSpPr>
          <p:spPr>
            <a:xfrm>
              <a:off x="-833937" y="5120815"/>
              <a:ext cx="4367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2017</a:t>
              </a:r>
              <a:r>
                <a:rPr lang="ko-KR" altLang="en-US" sz="1600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년 </a:t>
              </a:r>
              <a:r>
                <a:rPr lang="ko-KR" altLang="en-US" sz="1600" dirty="0" err="1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한국수어</a:t>
              </a:r>
              <a:r>
                <a:rPr lang="ko-KR" altLang="en-US" sz="1600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사용 실태 조사 연구  </a:t>
              </a:r>
              <a:r>
                <a:rPr lang="en-US" altLang="ko-KR" sz="1600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&lt;</a:t>
              </a:r>
              <a:r>
                <a:rPr lang="ko-KR" altLang="en-US" sz="1600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표</a:t>
              </a:r>
              <a:r>
                <a:rPr lang="en-US" altLang="ko-KR" sz="1600" dirty="0"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-1&gt;</a:t>
              </a:r>
              <a:endPara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02E2179-D47D-4EFD-99EC-A08056BD92AE}"/>
              </a:ext>
            </a:extLst>
          </p:cNvPr>
          <p:cNvSpPr txBox="1"/>
          <p:nvPr/>
        </p:nvSpPr>
        <p:spPr>
          <a:xfrm>
            <a:off x="5284066" y="2331974"/>
            <a:ext cx="66607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청각장애인의 가장 많은 의사소통 방법 </a:t>
            </a:r>
            <a:r>
              <a:rPr lang="ko-KR" altLang="en-US" sz="36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수어</a:t>
            </a:r>
            <a:endParaRPr lang="en-US" altLang="ko-KR" sz="36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6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국내 청각 장애인 </a:t>
            </a:r>
            <a:r>
              <a:rPr lang="en-US" altLang="ko-KR" sz="3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27</a:t>
            </a:r>
            <a:r>
              <a:rPr lang="ko-KR" altLang="en-US" sz="3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만명</a:t>
            </a:r>
            <a:endParaRPr lang="en-US" altLang="ko-KR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상급 종합 병원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의료 수화 통역사</a:t>
            </a: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</a:p>
          <a:p>
            <a:pPr algn="ctr"/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신촌 </a:t>
            </a:r>
            <a:r>
              <a:rPr lang="ko-KR" altLang="en-US" sz="24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세브란스</a:t>
            </a:r>
            <a:r>
              <a:rPr lang="ko-KR" altLang="en-US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병원 단 </a:t>
            </a:r>
            <a:r>
              <a:rPr lang="ko-KR" altLang="en-US" sz="3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한 곳</a:t>
            </a:r>
          </a:p>
          <a:p>
            <a:pPr algn="ctr">
              <a:lnSpc>
                <a:spcPct val="150000"/>
              </a:lnSpc>
            </a:pPr>
            <a:endParaRPr lang="en-US" altLang="ko-KR" sz="36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8AC5C-0DD4-4FC5-A3B1-5DE6EE00E9D4}"/>
              </a:ext>
            </a:extLst>
          </p:cNvPr>
          <p:cNvSpPr txBox="1"/>
          <p:nvPr/>
        </p:nvSpPr>
        <p:spPr>
          <a:xfrm>
            <a:off x="5412230" y="1028823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 개발 배경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75564C52-75C8-4773-A993-69C3D2D07E25}"/>
              </a:ext>
            </a:extLst>
          </p:cNvPr>
          <p:cNvSpPr txBox="1"/>
          <p:nvPr/>
        </p:nvSpPr>
        <p:spPr>
          <a:xfrm>
            <a:off x="2254544" y="1670886"/>
            <a:ext cx="3599727" cy="36933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의사소통을 하는 방법</a:t>
            </a:r>
          </a:p>
        </p:txBody>
      </p:sp>
    </p:spTree>
    <p:extLst>
      <p:ext uri="{BB962C8B-B14F-4D97-AF65-F5344CB8AC3E}">
        <p14:creationId xmlns:p14="http://schemas.microsoft.com/office/powerpoint/2010/main" val="32766036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C8B9141-D135-45A0-8EB0-2487885E2EEF}"/>
              </a:ext>
            </a:extLst>
          </p:cNvPr>
          <p:cNvSpPr txBox="1"/>
          <p:nvPr/>
        </p:nvSpPr>
        <p:spPr>
          <a:xfrm>
            <a:off x="1218814" y="2185299"/>
            <a:ext cx="327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4C590-50D1-4A33-85C9-44F747E3D8E6}"/>
              </a:ext>
            </a:extLst>
          </p:cNvPr>
          <p:cNvSpPr txBox="1"/>
          <p:nvPr/>
        </p:nvSpPr>
        <p:spPr>
          <a:xfrm>
            <a:off x="6219950" y="3932547"/>
            <a:ext cx="596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5080E-B30A-4D30-B6E7-277788FF3B1E}"/>
              </a:ext>
            </a:extLst>
          </p:cNvPr>
          <p:cNvSpPr txBox="1"/>
          <p:nvPr/>
        </p:nvSpPr>
        <p:spPr>
          <a:xfrm>
            <a:off x="5930805" y="1955734"/>
            <a:ext cx="5913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 개발 목표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낮은 소득에 비하여 높은 의료비를 부담하는 농인들이 의료통역사 없이 번역기가 설치된 병원을 통해서 진단이 가능하게 한다</a:t>
            </a:r>
            <a:r>
              <a:rPr lang="en-US" altLang="ko-KR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4BAB3-C792-4EED-83DD-BB050D6E0CE2}"/>
              </a:ext>
            </a:extLst>
          </p:cNvPr>
          <p:cNvSpPr txBox="1"/>
          <p:nvPr/>
        </p:nvSpPr>
        <p:spPr>
          <a:xfrm>
            <a:off x="5844581" y="4286490"/>
            <a:ext cx="712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C224B-8D40-482E-9614-DA7A5B1AB50E}"/>
              </a:ext>
            </a:extLst>
          </p:cNvPr>
          <p:cNvSpPr txBox="1"/>
          <p:nvPr/>
        </p:nvSpPr>
        <p:spPr>
          <a:xfrm>
            <a:off x="5412230" y="1028823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 개발 목표 및 개발 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717AB-CB16-4565-A70E-903BFCEF3E98}"/>
              </a:ext>
            </a:extLst>
          </p:cNvPr>
          <p:cNvSpPr txBox="1"/>
          <p:nvPr/>
        </p:nvSpPr>
        <p:spPr>
          <a:xfrm>
            <a:off x="4716856" y="797990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1707FA-AE05-4648-9CF1-EA0C09A25E63}"/>
              </a:ext>
            </a:extLst>
          </p:cNvPr>
          <p:cNvSpPr txBox="1"/>
          <p:nvPr/>
        </p:nvSpPr>
        <p:spPr>
          <a:xfrm>
            <a:off x="1218813" y="5357983"/>
            <a:ext cx="471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2017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년 </a:t>
            </a:r>
            <a:r>
              <a:rPr lang="ko-KR" altLang="en-US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한국수어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사용 실태 조사 연구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표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-2&gt;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 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EC21541-E1DD-43B4-93CF-3DEC3B334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6526617"/>
              </p:ext>
            </p:extLst>
          </p:nvPr>
        </p:nvGraphicFramePr>
        <p:xfrm>
          <a:off x="347239" y="1028823"/>
          <a:ext cx="6279427" cy="5372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9A14F9-6CB9-4F43-B7B0-AB33B4381CCB}"/>
              </a:ext>
            </a:extLst>
          </p:cNvPr>
          <p:cNvSpPr txBox="1"/>
          <p:nvPr/>
        </p:nvSpPr>
        <p:spPr>
          <a:xfrm>
            <a:off x="5930804" y="3870991"/>
            <a:ext cx="611746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 개발 효과</a:t>
            </a:r>
            <a:endParaRPr lang="en-US" altLang="ko-KR" sz="28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의사소통의 불편함 개선</a:t>
            </a: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농인들의 교육 영역의 확대로 배울 권리 보장</a:t>
            </a: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8116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C1DC3C-0D60-40BB-BC13-EE59DB7853B5}"/>
              </a:ext>
            </a:extLst>
          </p:cNvPr>
          <p:cNvSpPr txBox="1"/>
          <p:nvPr/>
        </p:nvSpPr>
        <p:spPr>
          <a:xfrm>
            <a:off x="5060219" y="1014208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연구사례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및 관련주제 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E75FB9-592A-4F97-83D2-2251CF6799D8}"/>
              </a:ext>
            </a:extLst>
          </p:cNvPr>
          <p:cNvSpPr txBox="1"/>
          <p:nvPr/>
        </p:nvSpPr>
        <p:spPr>
          <a:xfrm>
            <a:off x="578734" y="2002419"/>
            <a:ext cx="327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D498C9-E1BE-4BFE-92D2-2C9683732A8F}"/>
              </a:ext>
            </a:extLst>
          </p:cNvPr>
          <p:cNvSpPr txBox="1"/>
          <p:nvPr/>
        </p:nvSpPr>
        <p:spPr>
          <a:xfrm>
            <a:off x="5579870" y="3749667"/>
            <a:ext cx="596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2E6F3-361A-4B21-A966-676DA894FF4C}"/>
              </a:ext>
            </a:extLst>
          </p:cNvPr>
          <p:cNvSpPr txBox="1"/>
          <p:nvPr/>
        </p:nvSpPr>
        <p:spPr>
          <a:xfrm>
            <a:off x="2216552" y="5782237"/>
            <a:ext cx="7893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비전 기반의 일상적 손 동작 인식 연구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DB0F0-5EB6-4CB4-8A41-ACFC73C5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66" y="1823423"/>
            <a:ext cx="7515225" cy="3495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CF0D4-F25B-4E40-997F-8BB5AA8F1006}"/>
              </a:ext>
            </a:extLst>
          </p:cNvPr>
          <p:cNvSpPr txBox="1"/>
          <p:nvPr/>
        </p:nvSpPr>
        <p:spPr>
          <a:xfrm>
            <a:off x="4444799" y="783375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B3755-DD4D-4C05-A7E2-576C8855651C}"/>
              </a:ext>
            </a:extLst>
          </p:cNvPr>
          <p:cNvSpPr txBox="1"/>
          <p:nvPr/>
        </p:nvSpPr>
        <p:spPr>
          <a:xfrm>
            <a:off x="3992674" y="5319098"/>
            <a:ext cx="4341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비전인식 기반의 일상적 손동작 연구 </a:t>
            </a:r>
            <a:r>
              <a:rPr lang="en-US" altLang="ko-KR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그림</a:t>
            </a:r>
            <a:r>
              <a:rPr lang="en-US" altLang="ko-KR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-1&gt;</a:t>
            </a:r>
            <a:endParaRPr lang="ko-KR" altLang="en-US" sz="16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64567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C1DC3C-0D60-40BB-BC13-EE59DB7853B5}"/>
              </a:ext>
            </a:extLst>
          </p:cNvPr>
          <p:cNvSpPr txBox="1"/>
          <p:nvPr/>
        </p:nvSpPr>
        <p:spPr>
          <a:xfrm>
            <a:off x="5060219" y="1014208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연구사례 및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관련주제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E75FB9-592A-4F97-83D2-2251CF6799D8}"/>
              </a:ext>
            </a:extLst>
          </p:cNvPr>
          <p:cNvSpPr txBox="1"/>
          <p:nvPr/>
        </p:nvSpPr>
        <p:spPr>
          <a:xfrm>
            <a:off x="578734" y="2002419"/>
            <a:ext cx="327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D498C9-E1BE-4BFE-92D2-2C9683732A8F}"/>
              </a:ext>
            </a:extLst>
          </p:cNvPr>
          <p:cNvSpPr txBox="1"/>
          <p:nvPr/>
        </p:nvSpPr>
        <p:spPr>
          <a:xfrm>
            <a:off x="5579870" y="3749667"/>
            <a:ext cx="596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CF0D4-F25B-4E40-997F-8BB5AA8F1006}"/>
              </a:ext>
            </a:extLst>
          </p:cNvPr>
          <p:cNvSpPr txBox="1"/>
          <p:nvPr/>
        </p:nvSpPr>
        <p:spPr>
          <a:xfrm>
            <a:off x="4444799" y="783375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B1BA0-FB5C-439E-8FE3-9066A8759601}"/>
              </a:ext>
            </a:extLst>
          </p:cNvPr>
          <p:cNvSpPr txBox="1"/>
          <p:nvPr/>
        </p:nvSpPr>
        <p:spPr>
          <a:xfrm>
            <a:off x="4444799" y="6110890"/>
            <a:ext cx="483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수화번역어플리케이션</a:t>
            </a:r>
            <a:endParaRPr lang="ko-KR" altLang="en-US" sz="32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10E2D-13CB-4F5E-9530-B5601AE5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777" y="1803942"/>
            <a:ext cx="2152697" cy="38336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3B4EBA-9969-41E9-9B22-857D2582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39" y="1803942"/>
            <a:ext cx="2149657" cy="3833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B76E2F-F020-4971-A4AF-FE94CDB36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307" y="1775364"/>
            <a:ext cx="2154401" cy="3833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36CB4E-8135-4B4A-A2C9-0F2E592097ED}"/>
              </a:ext>
            </a:extLst>
          </p:cNvPr>
          <p:cNvSpPr txBox="1"/>
          <p:nvPr/>
        </p:nvSpPr>
        <p:spPr>
          <a:xfrm>
            <a:off x="4938440" y="5646305"/>
            <a:ext cx="4341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수화번역어플리케이션</a:t>
            </a:r>
            <a:r>
              <a: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그림</a:t>
            </a:r>
            <a:r>
              <a:rPr lang="en-US" altLang="ko-KR" sz="16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-2&gt;</a:t>
            </a:r>
            <a:endParaRPr lang="ko-KR" altLang="en-US" sz="16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ACB0C3-BFC8-4869-A131-691673D76E4C}"/>
              </a:ext>
            </a:extLst>
          </p:cNvPr>
          <p:cNvGrpSpPr/>
          <p:nvPr/>
        </p:nvGrpSpPr>
        <p:grpSpPr>
          <a:xfrm>
            <a:off x="0" y="2950"/>
            <a:ext cx="12192000" cy="6858000"/>
            <a:chOff x="0" y="0"/>
            <a:chExt cx="12192000" cy="6858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4C00C0-719F-437A-B113-8044E41D899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C3A03A-D590-4C78-BD3E-BD9DACA1C531}"/>
                </a:ext>
              </a:extLst>
            </p:cNvPr>
            <p:cNvSpPr txBox="1"/>
            <p:nvPr/>
          </p:nvSpPr>
          <p:spPr>
            <a:xfrm>
              <a:off x="1361874" y="2436316"/>
              <a:ext cx="998895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텍스트를 </a:t>
              </a:r>
              <a:r>
                <a:rPr lang="ko-KR" altLang="en-US" sz="3600" dirty="0" err="1">
                  <a:solidFill>
                    <a:srgbClr val="FFC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수어로</a:t>
              </a:r>
              <a:r>
                <a:rPr lang="ko-KR" altLang="en-US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알려줄 뿐</a:t>
              </a:r>
              <a:endParaRPr lang="en-US" altLang="ko-KR" sz="36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/>
              <a:endParaRPr lang="en-US" altLang="ko-KR" sz="36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/>
              <a:r>
                <a:rPr lang="ko-KR" altLang="en-US" sz="3600" dirty="0" err="1">
                  <a:solidFill>
                    <a:srgbClr val="FFC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수어를</a:t>
              </a:r>
              <a:r>
                <a:rPr lang="en-US" altLang="ko-KR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</a:t>
              </a:r>
              <a:r>
                <a:rPr lang="ko-KR" altLang="en-US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텍스트로 번역 불가</a:t>
              </a:r>
              <a:endParaRPr lang="en-US" altLang="ko-KR" sz="36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588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C1DC3C-0D60-40BB-BC13-EE59DB7853B5}"/>
              </a:ext>
            </a:extLst>
          </p:cNvPr>
          <p:cNvSpPr txBox="1"/>
          <p:nvPr/>
        </p:nvSpPr>
        <p:spPr>
          <a:xfrm>
            <a:off x="5060219" y="1014208"/>
            <a:ext cx="375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연구사례 및 </a:t>
            </a:r>
            <a:r>
              <a:rPr lang="ko-KR" altLang="en-US" sz="2400" b="1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관련주제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E75FB9-592A-4F97-83D2-2251CF6799D8}"/>
              </a:ext>
            </a:extLst>
          </p:cNvPr>
          <p:cNvSpPr txBox="1"/>
          <p:nvPr/>
        </p:nvSpPr>
        <p:spPr>
          <a:xfrm>
            <a:off x="578734" y="2002419"/>
            <a:ext cx="327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endParaRPr lang="en-US" altLang="ko-KR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D498C9-E1BE-4BFE-92D2-2C9683732A8F}"/>
              </a:ext>
            </a:extLst>
          </p:cNvPr>
          <p:cNvSpPr txBox="1"/>
          <p:nvPr/>
        </p:nvSpPr>
        <p:spPr>
          <a:xfrm>
            <a:off x="5579870" y="3749667"/>
            <a:ext cx="596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20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38B56-C46F-4581-9E75-45C0394DF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50" t="5899" r="750" b="5028"/>
          <a:stretch/>
        </p:blipFill>
        <p:spPr>
          <a:xfrm>
            <a:off x="676349" y="1932037"/>
            <a:ext cx="5685870" cy="2848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7A2A14-F8B1-4E58-9C55-9604F3045F29}"/>
              </a:ext>
            </a:extLst>
          </p:cNvPr>
          <p:cNvSpPr txBox="1"/>
          <p:nvPr/>
        </p:nvSpPr>
        <p:spPr>
          <a:xfrm>
            <a:off x="4806072" y="6009621"/>
            <a:ext cx="483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소리가 나는 방향을 진동으로 알림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2E6F3-361A-4B21-A966-676DA894FF4C}"/>
              </a:ext>
            </a:extLst>
          </p:cNvPr>
          <p:cNvSpPr txBox="1"/>
          <p:nvPr/>
        </p:nvSpPr>
        <p:spPr>
          <a:xfrm>
            <a:off x="5846089" y="5432440"/>
            <a:ext cx="483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넥벤드</a:t>
            </a:r>
            <a:endParaRPr lang="ko-KR" altLang="en-US" sz="32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913219-37E3-4308-8F3D-4BD92F96F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9" t="23625" r="58626" b="38222"/>
          <a:stretch/>
        </p:blipFill>
        <p:spPr>
          <a:xfrm>
            <a:off x="6445107" y="1932036"/>
            <a:ext cx="5263857" cy="2848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12AB6F-34E0-4448-A34C-15AC7247C09A}"/>
              </a:ext>
            </a:extLst>
          </p:cNvPr>
          <p:cNvSpPr txBox="1"/>
          <p:nvPr/>
        </p:nvSpPr>
        <p:spPr>
          <a:xfrm>
            <a:off x="4444799" y="783375"/>
            <a:ext cx="10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2.</a:t>
            </a:r>
            <a:endParaRPr lang="ko-KR" altLang="en-US" sz="5400" b="1" spc="-3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B46B5-149D-492E-8EB5-CFE54E05980D}"/>
              </a:ext>
            </a:extLst>
          </p:cNvPr>
          <p:cNvSpPr txBox="1"/>
          <p:nvPr/>
        </p:nvSpPr>
        <p:spPr>
          <a:xfrm>
            <a:off x="684644" y="4270806"/>
            <a:ext cx="2834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C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소리가 나는 방향을 바라보는 </a:t>
            </a:r>
            <a:endParaRPr lang="en-US" altLang="ko-KR" sz="1100" b="1" dirty="0">
              <a:solidFill>
                <a:srgbClr val="FFC000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  <a:p>
            <a:r>
              <a:rPr lang="ko-KR" altLang="en-US" sz="1100" b="1" dirty="0">
                <a:solidFill>
                  <a:srgbClr val="FFC000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청각장애인의 모습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47DBC-9372-43EF-B3E4-2986B63E0E67}"/>
              </a:ext>
            </a:extLst>
          </p:cNvPr>
          <p:cNvSpPr txBox="1"/>
          <p:nvPr/>
        </p:nvSpPr>
        <p:spPr>
          <a:xfrm>
            <a:off x="4572000" y="4767576"/>
            <a:ext cx="535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NUGUNA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ko-KR" altLang="en-US" dirty="0" err="1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의넥벤드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&lt;</a:t>
            </a:r>
            <a:r>
              <a:rPr lang="ko-KR" altLang="en-US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그림</a:t>
            </a:r>
            <a:r>
              <a:rPr lang="en-US" altLang="ko-KR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-3&gt;</a:t>
            </a:r>
            <a:endParaRPr lang="ko-KR" altLang="en-US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B1AE81-AE58-418A-84DE-8774E816967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E7E59E-1DDA-488B-AFB2-FBF438B9FD4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7CA086-2F77-45A0-9507-DCE2B19FAF96}"/>
                </a:ext>
              </a:extLst>
            </p:cNvPr>
            <p:cNvSpPr txBox="1"/>
            <p:nvPr/>
          </p:nvSpPr>
          <p:spPr>
            <a:xfrm>
              <a:off x="1344155" y="2703227"/>
              <a:ext cx="998895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소리가 나는 </a:t>
              </a:r>
              <a:r>
                <a:rPr lang="ko-KR" altLang="en-US" sz="3600" dirty="0">
                  <a:solidFill>
                    <a:srgbClr val="FFC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방향</a:t>
              </a:r>
              <a:r>
                <a:rPr lang="ko-KR" altLang="en-US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을 알려줄 뿐</a:t>
              </a:r>
              <a:endParaRPr lang="en-US" altLang="ko-KR" sz="36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/>
              <a:endParaRPr lang="en-US" altLang="ko-KR" sz="36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근본적인 문제인 </a:t>
              </a:r>
              <a:r>
                <a:rPr lang="ko-KR" altLang="en-US" sz="3600" dirty="0" err="1">
                  <a:solidFill>
                    <a:srgbClr val="FFC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수어의</a:t>
              </a:r>
              <a:r>
                <a:rPr lang="ko-KR" altLang="en-US" sz="3600" dirty="0">
                  <a:solidFill>
                    <a:srgbClr val="FFC000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번역</a:t>
              </a:r>
              <a:r>
                <a:rPr lang="en-US" altLang="ko-KR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 </a:t>
              </a:r>
              <a:r>
                <a:rPr lang="ko-KR" altLang="en-US" sz="3600" dirty="0">
                  <a:solidFill>
                    <a:schemeClr val="bg1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해소 불가</a:t>
              </a:r>
              <a:endParaRPr lang="en-US" altLang="ko-KR" sz="36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786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4302</TotalTime>
  <Words>1120</Words>
  <Application>Microsoft Office PowerPoint</Application>
  <PresentationFormat>와이드스크린</PresentationFormat>
  <Paragraphs>360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Calibri</vt:lpstr>
      <vt:lpstr>210 구름고딕 070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이주원</cp:lastModifiedBy>
  <cp:revision>315</cp:revision>
  <dcterms:created xsi:type="dcterms:W3CDTF">2017-09-24T09:27:15Z</dcterms:created>
  <dcterms:modified xsi:type="dcterms:W3CDTF">2018-12-14T08:03:32Z</dcterms:modified>
</cp:coreProperties>
</file>